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87" r:id="rId2"/>
    <p:sldId id="298" r:id="rId3"/>
    <p:sldId id="406" r:id="rId4"/>
    <p:sldId id="398" r:id="rId5"/>
    <p:sldId id="394" r:id="rId6"/>
    <p:sldId id="399" r:id="rId7"/>
    <p:sldId id="397" r:id="rId8"/>
    <p:sldId id="407" r:id="rId9"/>
    <p:sldId id="408" r:id="rId10"/>
    <p:sldId id="403" r:id="rId11"/>
    <p:sldId id="409" r:id="rId12"/>
    <p:sldId id="411" r:id="rId13"/>
    <p:sldId id="412" r:id="rId14"/>
    <p:sldId id="414" r:id="rId15"/>
    <p:sldId id="410" r:id="rId16"/>
    <p:sldId id="413" r:id="rId17"/>
    <p:sldId id="415" r:id="rId18"/>
    <p:sldId id="416" r:id="rId19"/>
    <p:sldId id="417" r:id="rId20"/>
    <p:sldId id="418" r:id="rId21"/>
    <p:sldId id="400" r:id="rId22"/>
    <p:sldId id="421" r:id="rId23"/>
    <p:sldId id="432" r:id="rId24"/>
    <p:sldId id="419" r:id="rId25"/>
    <p:sldId id="433" r:id="rId26"/>
    <p:sldId id="434" r:id="rId27"/>
    <p:sldId id="435" r:id="rId28"/>
    <p:sldId id="430" r:id="rId29"/>
    <p:sldId id="436" r:id="rId30"/>
    <p:sldId id="429" r:id="rId31"/>
    <p:sldId id="437" r:id="rId32"/>
    <p:sldId id="439" r:id="rId33"/>
    <p:sldId id="440" r:id="rId34"/>
    <p:sldId id="441" r:id="rId35"/>
    <p:sldId id="442" r:id="rId36"/>
    <p:sldId id="443" r:id="rId37"/>
    <p:sldId id="445" r:id="rId38"/>
    <p:sldId id="438" r:id="rId39"/>
    <p:sldId id="444" r:id="rId40"/>
    <p:sldId id="448" r:id="rId41"/>
    <p:sldId id="450" r:id="rId42"/>
    <p:sldId id="451" r:id="rId43"/>
    <p:sldId id="452" r:id="rId44"/>
    <p:sldId id="453" r:id="rId45"/>
    <p:sldId id="454" r:id="rId46"/>
    <p:sldId id="494" r:id="rId47"/>
    <p:sldId id="466" r:id="rId48"/>
    <p:sldId id="476" r:id="rId49"/>
    <p:sldId id="477" r:id="rId50"/>
    <p:sldId id="478" r:id="rId51"/>
    <p:sldId id="479" r:id="rId52"/>
    <p:sldId id="481" r:id="rId53"/>
    <p:sldId id="482" r:id="rId54"/>
    <p:sldId id="483" r:id="rId55"/>
    <p:sldId id="485" r:id="rId56"/>
    <p:sldId id="486" r:id="rId57"/>
    <p:sldId id="488" r:id="rId58"/>
    <p:sldId id="489" r:id="rId59"/>
    <p:sldId id="487" r:id="rId60"/>
    <p:sldId id="490" r:id="rId61"/>
    <p:sldId id="491" r:id="rId62"/>
    <p:sldId id="492" r:id="rId63"/>
    <p:sldId id="493" r:id="rId64"/>
    <p:sldId id="449" r:id="rId65"/>
    <p:sldId id="395" r:id="rId66"/>
    <p:sldId id="455" r:id="rId67"/>
    <p:sldId id="456" r:id="rId68"/>
    <p:sldId id="457" r:id="rId69"/>
    <p:sldId id="458" r:id="rId70"/>
    <p:sldId id="463" r:id="rId71"/>
    <p:sldId id="462" r:id="rId72"/>
    <p:sldId id="464" r:id="rId73"/>
    <p:sldId id="460" r:id="rId74"/>
    <p:sldId id="461" r:id="rId75"/>
    <p:sldId id="467" r:id="rId76"/>
    <p:sldId id="468" r:id="rId77"/>
    <p:sldId id="471" r:id="rId78"/>
    <p:sldId id="472" r:id="rId79"/>
    <p:sldId id="473" r:id="rId80"/>
    <p:sldId id="475" r:id="rId81"/>
    <p:sldId id="474" r:id="rId82"/>
    <p:sldId id="469" r:id="rId83"/>
    <p:sldId id="367" r:id="rId8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929"/>
    <a:srgbClr val="D63636"/>
    <a:srgbClr val="C45D08"/>
    <a:srgbClr val="66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2" autoAdjust="0"/>
    <p:restoredTop sz="84547" autoAdjust="0"/>
  </p:normalViewPr>
  <p:slideViewPr>
    <p:cSldViewPr>
      <p:cViewPr varScale="1">
        <p:scale>
          <a:sx n="108" d="100"/>
          <a:sy n="108" d="100"/>
        </p:scale>
        <p:origin x="208" y="7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BA5761E-8B7E-461D-B52C-51740C33155B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84F46F-3A79-4D95-A018-1F6F27D780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dirty="0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5534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喜欢童年时代的变形金刚可以看看这个，一个简单版实现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8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奥运五环实现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24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这个更好</a:t>
            </a:r>
            <a:r>
              <a:rPr kumimoji="1" lang="zh-CN" altLang="en-US" smtClean="0"/>
              <a:t>玩，大飞机，前段</a:t>
            </a:r>
            <a:r>
              <a:rPr kumimoji="1" lang="zh-CN" altLang="en-US" dirty="0" smtClean="0"/>
              <a:t>时间，国产 </a:t>
            </a:r>
            <a:r>
              <a:rPr kumimoji="1" lang="en-US" altLang="zh-CN" dirty="0" smtClean="0"/>
              <a:t>C919</a:t>
            </a:r>
            <a:r>
              <a:rPr kumimoji="1" lang="zh-CN" altLang="en-US" baseline="0" dirty="0" smtClean="0"/>
              <a:t> 刚试飞成功，我们也可以用神奇的 </a:t>
            </a:r>
            <a:r>
              <a:rPr kumimoji="1" lang="en-US" altLang="zh-CN" baseline="0" dirty="0" smtClean="0"/>
              <a:t>CSS</a:t>
            </a:r>
            <a:r>
              <a:rPr kumimoji="1" lang="zh-CN" altLang="en-US" baseline="0" dirty="0" smtClean="0"/>
              <a:t> </a:t>
            </a:r>
            <a:r>
              <a:rPr kumimoji="1" lang="zh-CN" altLang="en-US" baseline="0" smtClean="0"/>
              <a:t>实现一下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这里推荐几个用纯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实现的图标库，感兴趣的可以去看看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33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上面给出了几个例子，下面我们分析一下，用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画图形涉及到的基本原理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11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96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矩形 空心矩形 缺角矩形 </a:t>
            </a:r>
            <a:r>
              <a:rPr kumimoji="1" lang="zh-CN" altLang="en-US" dirty="0" smtClean="0"/>
              <a:t>斜边开口矩形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 平行四边形 直线 斜线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斜边开口矩形，是利用两个开口矩形叠加到一起实现的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8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我们利用 </a:t>
            </a:r>
            <a:r>
              <a:rPr kumimoji="1" lang="en-US" altLang="zh-CN" dirty="0" smtClean="0"/>
              <a:t>css2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border</a:t>
            </a:r>
            <a:r>
              <a:rPr kumimoji="1" lang="zh-CN" altLang="en-US" dirty="0" smtClean="0"/>
              <a:t> 实现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25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空心圆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 </a:t>
            </a:r>
            <a:r>
              <a:rPr lang="zh-CN" altLang="en-US" dirty="0" smtClean="0"/>
              <a:t>圆角矩形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 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1/4</a:t>
            </a:r>
            <a:r>
              <a:rPr kumimoji="1"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</a:t>
            </a:r>
            <a:r>
              <a:rPr lang="zh-CN" altLang="en-US" dirty="0" smtClean="0"/>
              <a:t>圆弧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 </a:t>
            </a:r>
            <a:r>
              <a:rPr lang="zh-CN" altLang="en-US" dirty="0" smtClean="0"/>
              <a:t>任意角度圆弧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 </a:t>
            </a:r>
            <a:r>
              <a:rPr lang="zh-CN" altLang="en-US" dirty="0" smtClean="0"/>
              <a:t>尖角弧度</a:t>
            </a:r>
            <a:r>
              <a:rPr kumimoji="1"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</a:t>
            </a:r>
            <a:r>
              <a:rPr kumimoji="1"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水滴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7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利用渐变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linear-gradient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和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content: 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attr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(data-type)</a:t>
            </a:r>
            <a:r>
              <a:rPr kumimoji="1"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实现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26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21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667611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20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我们先来个简单的，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的用法，这里先纠正一下读音，好多人读 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ma:g</a:t>
            </a:r>
            <a:r>
              <a:rPr kumimoji="1" lang="en-US" altLang="zh-CN" dirty="0" smtClean="0"/>
              <a:t>]</a:t>
            </a:r>
            <a:r>
              <a:rPr kumimoji="1" lang="zh-CN" altLang="en-US" baseline="0" dirty="0" smtClean="0"/>
              <a:t> 实际上 </a:t>
            </a:r>
            <a:r>
              <a:rPr kumimoji="1"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['</a:t>
            </a:r>
            <a:r>
              <a:rPr kumimoji="1" lang="mr-IN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mɑːdʒɪn</a:t>
            </a:r>
            <a:r>
              <a:rPr kumimoji="1"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]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margin</a:t>
            </a:r>
            <a:r>
              <a:rPr kumimoji="1"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用来设置外边距，看起来很简单，其实用法和需要注意的地方很多，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margin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重叠特性三种情况，兄弟元素、父子元素、空元素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22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行内元素，</a:t>
            </a:r>
            <a:r>
              <a:rPr kumimoji="1" lang="en-US" altLang="zh-CN" dirty="0" smtClean="0"/>
              <a:t>margin-left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margin-right</a:t>
            </a:r>
            <a:r>
              <a:rPr kumimoji="1" lang="zh-CN" altLang="en-US" dirty="0" smtClean="0"/>
              <a:t> 起作用，</a:t>
            </a:r>
            <a:r>
              <a:rPr kumimoji="1" lang="en-US" altLang="zh-CN" dirty="0" smtClean="0"/>
              <a:t>margin-top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margin-bottom</a:t>
            </a:r>
            <a:r>
              <a:rPr kumimoji="1" lang="zh-CN" altLang="en-US" dirty="0" smtClean="0"/>
              <a:t> 不起作用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55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是以父元素的宽度来计算的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绝对定位时，是以第一个祖先定位元素宽度计算的，直至跟元素</a:t>
            </a:r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17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父子元素重叠，指父元素与第一个子元素或最后一个子元素重叠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3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如果不重叠，中间的间距是</a:t>
            </a:r>
            <a:r>
              <a:rPr kumimoji="1" lang="en-US" altLang="zh-CN" dirty="0" smtClean="0"/>
              <a:t>2em</a:t>
            </a:r>
            <a:r>
              <a:rPr kumimoji="1" lang="zh-CN" altLang="en-US" dirty="0" smtClean="0"/>
              <a:t>，而实际上是</a:t>
            </a:r>
            <a:r>
              <a:rPr kumimoji="1" lang="en-US" altLang="zh-CN" dirty="0" smtClean="0"/>
              <a:t>1em</a:t>
            </a:r>
            <a:r>
              <a:rPr kumimoji="1" lang="zh-CN" altLang="en-US" dirty="0" smtClean="0"/>
              <a:t>，所以发生了重叠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58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块状格式化上下文元素，即 </a:t>
            </a:r>
            <a:r>
              <a:rPr kumimoji="1" lang="en-US" altLang="zh-CN" sz="1200" dirty="0" smtClean="0"/>
              <a:t>BFC</a:t>
            </a:r>
            <a:r>
              <a:rPr kumimoji="1" lang="zh-CN" altLang="en-US" sz="1200" dirty="0" smtClean="0"/>
              <a:t>，比如设置 </a:t>
            </a:r>
            <a:r>
              <a:rPr kumimoji="1" lang="en-US" altLang="zh-CN" sz="1200" dirty="0" err="1" smtClean="0"/>
              <a:t>overflow:hidden</a:t>
            </a:r>
            <a:r>
              <a:rPr kumimoji="1" lang="en-US" altLang="zh-CN" sz="1200" dirty="0" smtClean="0"/>
              <a:t>;</a:t>
            </a:r>
            <a:r>
              <a:rPr kumimoji="1" lang="zh-CN" altLang="en-US" sz="1200" dirty="0" smtClean="0"/>
              <a:t> </a:t>
            </a:r>
            <a:endParaRPr kumimoji="1"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关于 </a:t>
            </a:r>
            <a:r>
              <a:rPr kumimoji="1" lang="en-US" altLang="zh-CN" sz="1200" dirty="0" smtClean="0"/>
              <a:t>BFC</a:t>
            </a:r>
            <a:r>
              <a:rPr kumimoji="1" lang="zh-CN" altLang="en-US" sz="1200" dirty="0" smtClean="0"/>
              <a:t> 相关知识可以参考 </a:t>
            </a:r>
            <a:r>
              <a:rPr kumimoji="1" lang="mr-IN" altLang="zh-CN" sz="1200" dirty="0" err="1" smtClean="0"/>
              <a:t>http</a:t>
            </a:r>
            <a:r>
              <a:rPr kumimoji="1" lang="mr-IN" altLang="zh-CN" sz="1200" dirty="0" smtClean="0"/>
              <a:t>://linder0209.github.io/</a:t>
            </a:r>
            <a:r>
              <a:rPr kumimoji="1" lang="mr-IN" altLang="zh-CN" sz="1200" dirty="0" err="1" smtClean="0"/>
              <a:t>web-ui-guide</a:t>
            </a:r>
            <a:r>
              <a:rPr kumimoji="1" lang="mr-IN" altLang="zh-CN" sz="1200" dirty="0" smtClean="0"/>
              <a:t>/</a:t>
            </a:r>
            <a:r>
              <a:rPr kumimoji="1" lang="mr-IN" altLang="zh-CN" sz="1200" dirty="0" err="1" smtClean="0"/>
              <a:t>views</a:t>
            </a:r>
            <a:r>
              <a:rPr kumimoji="1" lang="mr-IN" altLang="zh-CN" sz="1200" dirty="0" smtClean="0"/>
              <a:t>/</a:t>
            </a:r>
            <a:r>
              <a:rPr kumimoji="1" lang="mr-IN" altLang="zh-CN" sz="1200" dirty="0" err="1" smtClean="0"/>
              <a:t>css</a:t>
            </a:r>
            <a:r>
              <a:rPr kumimoji="1" lang="mr-IN" altLang="zh-CN" sz="1200" dirty="0" smtClean="0"/>
              <a:t>/CSS%E4%B8%AD%E9%9D%9E%E5%B8%B8%E9%87%8D%E8%A6%81%E7%9A%84%E5%8F%AF%E8%A7%86%E5%8C%96%E6%A0%BC%E5%BC%8F%E6%A8%A1%E5%9E%8B.html</a:t>
            </a:r>
            <a:endParaRPr kumimoji="1"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52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父元素的背景是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#efecf4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，如果没有发生重叠，应该是下图显示的效果，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但实际情况是由于发生了父子重叠，看不到父元素的背景，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我们分析一下为什么会发生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margin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重叠，以及如何避免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margin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重叠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907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8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4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550012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607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63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18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23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093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97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26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可以自动填充剩余空间，利用这一点可以设置水平居中，这个很简单，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但垂直居中，你们平时是怎么设置的，利用绝对定位动态计算，用位移处理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除了这些，我们还可以利用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设置垂直居中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这个在 </a:t>
            </a:r>
            <a:r>
              <a:rPr kumimoji="1" lang="en-US" altLang="zh-CN" dirty="0" smtClean="0"/>
              <a:t>ie8</a:t>
            </a:r>
            <a:r>
              <a:rPr kumimoji="1" lang="zh-CN" altLang="en-US" dirty="0" smtClean="0"/>
              <a:t>以上支持，包括 </a:t>
            </a:r>
            <a:r>
              <a:rPr kumimoji="1" lang="en-US" altLang="zh-CN" dirty="0" smtClean="0"/>
              <a:t>ie8</a:t>
            </a:r>
            <a:r>
              <a:rPr kumimoji="1" lang="zh-CN" altLang="en-US" dirty="0" smtClean="0"/>
              <a:t>，是不是 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特性也很有意思，利用其特性可以实现一些我们想要的东西</a:t>
            </a:r>
            <a:endParaRPr kumimoji="1" lang="en-US" altLang="zh-CN" dirty="0" smtClean="0"/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.box { 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display:flex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; align-items: center; justify-content: center; 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4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技巧，在推荐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书籍中会再给出一个实例来讲解的，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50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40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49613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稍后我会给大家推荐几本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必备书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大家坐班车的时候可以读读微信公众号中一些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技术文章，有的文章写的很棒</a:t>
            </a:r>
            <a:endParaRPr kumimoji="1" lang="en-US" altLang="zh-CN" dirty="0" smtClean="0"/>
          </a:p>
          <a:p>
            <a:r>
              <a:rPr kumimoji="1" lang="zh-CN" altLang="en-US" dirty="0" smtClean="0"/>
              <a:t>看看人家技术大牛是怎么写的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，其中写的好的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可以拿来直接使用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656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给大家推荐几本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书籍</a:t>
            </a:r>
            <a:endParaRPr kumimoji="1" lang="en-US" altLang="zh-CN" dirty="0" smtClean="0"/>
          </a:p>
          <a:p>
            <a:r>
              <a:rPr kumimoji="1" lang="zh-CN" altLang="en-US" dirty="0" smtClean="0"/>
              <a:t>首先推荐一本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权威指南，这本书是一本非常经典的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参考书，他用普通人类可以理解的语言全面系统地介绍了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规范，告诉我们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是什么，有什么，可以做什么。当前最新版本是第三版，英文版出版于</a:t>
            </a:r>
            <a:r>
              <a:rPr kumimoji="1" lang="en-US" altLang="zh-CN" dirty="0" smtClean="0"/>
              <a:t>2006</a:t>
            </a:r>
            <a:r>
              <a:rPr kumimoji="1" lang="zh-CN" altLang="en-US" dirty="0" smtClean="0"/>
              <a:t>年，这本书是入门级图书。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接下来我推荐的一本书是</a:t>
            </a:r>
            <a:r>
              <a:rPr kumimoji="1" lang="zh-CN" altLang="en-US" baseline="0" dirty="0" smtClean="0"/>
              <a:t> 精通 </a:t>
            </a:r>
            <a:r>
              <a:rPr kumimoji="1" lang="en-US" altLang="zh-CN" baseline="0" dirty="0" smtClean="0"/>
              <a:t>CSS</a:t>
            </a:r>
            <a:r>
              <a:rPr kumimoji="1" lang="zh-CN" altLang="en-US" baseline="0" dirty="0" smtClean="0"/>
              <a:t>，这本书是一本教程类书，以实战为主，告诉你怎样使用 </a:t>
            </a:r>
            <a:r>
              <a:rPr kumimoji="1" lang="en-US" altLang="zh-CN" baseline="0" dirty="0" smtClean="0"/>
              <a:t>CSS</a:t>
            </a:r>
            <a:r>
              <a:rPr kumimoji="1" lang="zh-CN" altLang="en-US" baseline="0" dirty="0" smtClean="0"/>
              <a:t>，这本出版的也是 </a:t>
            </a:r>
            <a:r>
              <a:rPr kumimoji="1" lang="en-US" altLang="zh-CN" baseline="0" dirty="0" smtClean="0"/>
              <a:t>2006</a:t>
            </a:r>
            <a:r>
              <a:rPr kumimoji="1" lang="zh-CN" altLang="en-US" baseline="0" dirty="0" smtClean="0"/>
              <a:t>年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前两本书出版时间较早，是</a:t>
            </a:r>
            <a:r>
              <a:rPr kumimoji="1" lang="en-US" altLang="zh-CN" baseline="0" dirty="0" smtClean="0"/>
              <a:t>2006</a:t>
            </a:r>
            <a:r>
              <a:rPr kumimoji="1" lang="zh-CN" altLang="en-US" baseline="0" dirty="0" smtClean="0"/>
              <a:t>年，到现在有</a:t>
            </a:r>
            <a:r>
              <a:rPr kumimoji="1" lang="en-US" altLang="zh-CN" baseline="0" dirty="0" smtClean="0"/>
              <a:t>10</a:t>
            </a:r>
            <a:r>
              <a:rPr kumimoji="1" lang="zh-CN" altLang="en-US" baseline="0" dirty="0" smtClean="0"/>
              <a:t>年了，下面推荐的一本书叫 </a:t>
            </a:r>
            <a:r>
              <a:rPr kumimoji="1" lang="en-US" altLang="zh-CN" baseline="0" dirty="0" smtClean="0"/>
              <a:t>CSS</a:t>
            </a:r>
            <a:r>
              <a:rPr kumimoji="1" lang="zh-CN" altLang="en-US" baseline="0" dirty="0" smtClean="0"/>
              <a:t> 揭秘，他是</a:t>
            </a:r>
            <a:r>
              <a:rPr kumimoji="1" lang="en-US" altLang="zh-CN" baseline="0" dirty="0" smtClean="0"/>
              <a:t>2015</a:t>
            </a:r>
            <a:r>
              <a:rPr kumimoji="1" lang="zh-CN" altLang="en-US" baseline="0" dirty="0" smtClean="0"/>
              <a:t>年出版的，下面我们着重说一下这本书</a:t>
            </a:r>
            <a:endParaRPr kumimoji="1" lang="en-US" altLang="zh-CN" baseline="0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52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翻译作者对这本书的评价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41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我们看看这本书好在那里，我们先看一下作者</a:t>
            </a:r>
            <a:endParaRPr kumimoji="1" lang="en-US" altLang="zh-CN" dirty="0" smtClean="0"/>
          </a:p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工作组一共有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名特邀专家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25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908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这是一些人对这本书的</a:t>
            </a:r>
            <a:r>
              <a:rPr kumimoji="1" lang="zh-CN" altLang="en-US" dirty="0" smtClean="0"/>
              <a:t>评价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85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这是一些人对这本书的</a:t>
            </a:r>
            <a:r>
              <a:rPr kumimoji="1" lang="zh-CN" altLang="en-US" dirty="0" smtClean="0"/>
              <a:t>评价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969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这本书讲的这么好，那我们就举个例子来看一下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由于时间关系，我们就举个简单的例子</a:t>
            </a:r>
            <a:r>
              <a:rPr kumimoji="1" lang="zh-CN" altLang="en-US" dirty="0" smtClean="0"/>
              <a:t>吧，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多重边框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这个例子相对比较简单一些，书中大多数例子都比这个复制一些，看过这本书的人应该知道，有些例子用到了数学知识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不过当我们静下心来把所有的例子都读</a:t>
            </a:r>
            <a:r>
              <a:rPr kumimoji="1" lang="zh-CN" altLang="en-US" dirty="0" smtClean="0"/>
              <a:t>完并学会，</a:t>
            </a:r>
            <a:r>
              <a:rPr kumimoji="1" lang="zh-CN" altLang="en-US" dirty="0" smtClean="0"/>
              <a:t>你的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会提高很多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70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384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我把书中的截图贴出来，感兴趣的回头</a:t>
            </a:r>
            <a:r>
              <a:rPr kumimoji="1" lang="zh-CN" altLang="en-US" smtClean="0"/>
              <a:t>大家认真看看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2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边框大家都知道吧，边框是用来美化网页，给元素增加样式，一种非常常见的方法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9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6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433084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但我们有的时候可能会有一个新的需求，就是在外面再加一个边框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402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遇到这种需求，我们通常怎么做，可能大家觉得在外边再套一层元素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但这种方式肯定不够理想，这样会改变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 结构，有时候这个不是我们可以控制的，或者改动的成本很大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那我们是不是有更好的</a:t>
            </a:r>
            <a:r>
              <a:rPr kumimoji="1" lang="zh-CN" altLang="en-US" dirty="0" smtClean="0"/>
              <a:t>方案来实现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我们可以使用 </a:t>
            </a:r>
            <a:r>
              <a:rPr kumimoji="1" lang="en-US" altLang="zh-CN" dirty="0" smtClean="0"/>
              <a:t>outline</a:t>
            </a:r>
            <a:r>
              <a:rPr kumimoji="1" lang="zh-CN" altLang="en-US" dirty="0" smtClean="0"/>
              <a:t> 这个属性来实现，这个属性大家平时可能用的比较少一点</a:t>
            </a:r>
            <a:endParaRPr kumimoji="1" lang="en-US" altLang="zh-CN" dirty="0" smtClean="0"/>
          </a:p>
          <a:p>
            <a:r>
              <a:rPr kumimoji="1" lang="zh-CN" altLang="en-US" dirty="0" smtClean="0"/>
              <a:t>他实际跟 </a:t>
            </a:r>
            <a:r>
              <a:rPr kumimoji="1" lang="en-US" altLang="zh-CN" dirty="0" smtClean="0"/>
              <a:t>border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有关联，</a:t>
            </a:r>
            <a:r>
              <a:rPr kumimoji="1" lang="zh-CN" altLang="en-US" dirty="0" smtClean="0"/>
              <a:t>跟</a:t>
            </a:r>
            <a:r>
              <a:rPr kumimoji="1" lang="en-US" altLang="zh-CN" dirty="0" smtClean="0"/>
              <a:t>border</a:t>
            </a:r>
            <a:r>
              <a:rPr kumimoji="1" lang="zh-CN" altLang="en-US" dirty="0" smtClean="0"/>
              <a:t> 表现的形式也类似，他是绘制在边框的外圈的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60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r>
              <a:rPr kumimoji="1" lang="zh-CN" altLang="en-US" dirty="0" smtClean="0"/>
              <a:t> 他支持各种线性，这是他的一个特性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801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那第二个特性是啥，</a:t>
            </a:r>
            <a:endParaRPr kumimoji="1" lang="en-US" altLang="zh-CN" dirty="0" smtClean="0"/>
          </a:p>
          <a:p>
            <a:r>
              <a:rPr kumimoji="1" lang="en-US" altLang="zh-CN" dirty="0" smtClean="0"/>
              <a:t>outline-offset</a:t>
            </a:r>
            <a:r>
              <a:rPr kumimoji="1" lang="zh-CN" altLang="en-US" dirty="0" smtClean="0"/>
              <a:t>， 他可以控制描边的绘制位置</a:t>
            </a:r>
            <a:endParaRPr kumimoji="1" lang="en-US" altLang="zh-CN" dirty="0" smtClean="0"/>
          </a:p>
          <a:p>
            <a:r>
              <a:rPr lang="zh-CN" altLang="en-US" dirty="0" smtClean="0"/>
              <a:t>默认情况下是绘制在边框的外围，我们可以设置一个值，让描边向外扩张</a:t>
            </a:r>
            <a:br>
              <a:rPr lang="zh-CN" altLang="en-US" dirty="0" smtClean="0"/>
            </a:br>
            <a:r>
              <a:rPr lang="zh-CN" altLang="en-US" dirty="0" smtClean="0"/>
              <a:t>更有意思的是，他支持负值，当你设置一个负值的时候，描边可以向里伸缩，绘制在边框上，或边框里边</a:t>
            </a:r>
            <a:br>
              <a:rPr lang="zh-CN" altLang="en-US" dirty="0" smtClean="0"/>
            </a:br>
            <a:r>
              <a:rPr lang="zh-CN" altLang="en-US" dirty="0" smtClean="0"/>
              <a:t>所以利用该属性，我们可以玩出很多花样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7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23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这是描边帮助我们实现双重边框的效果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但他也有不足之处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第一，他支持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重边框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第二，他不支持圆角，我们设置圆角，但描边不会贴合圆角，目前的所有浏览器都不支持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8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我们想想，有没有其他的办法可以实现，劳动人民的智慧是无限的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跟边框有关的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属性还有那些，有 </a:t>
            </a:r>
            <a:r>
              <a:rPr kumimoji="1" lang="en-US" altLang="zh-CN" dirty="0" smtClean="0"/>
              <a:t>box-shadow,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box-shadow</a:t>
            </a:r>
            <a:r>
              <a:rPr kumimoji="1" lang="zh-CN" altLang="en-US" baseline="0" dirty="0" smtClean="0"/>
              <a:t> 大家应该很熟悉吧，处理</a:t>
            </a:r>
            <a:r>
              <a:rPr kumimoji="1" lang="zh-CN" altLang="en-US" baseline="0" dirty="0" smtClean="0"/>
              <a:t>投影效果</a:t>
            </a:r>
            <a:r>
              <a:rPr kumimoji="1" lang="zh-CN" altLang="en-US" baseline="0" dirty="0" smtClean="0"/>
              <a:t>，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我们的网页有时为了增强立体感，美感，我们就可以用 </a:t>
            </a:r>
            <a:r>
              <a:rPr kumimoji="1" lang="en-US" altLang="zh-CN" baseline="0" dirty="0" smtClean="0"/>
              <a:t>box-shadow</a:t>
            </a:r>
            <a:r>
              <a:rPr kumimoji="1" lang="zh-CN" altLang="en-US" baseline="0" dirty="0" smtClean="0"/>
              <a:t> 来处理了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当我们设置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box-shadow:5px 10px 10px #aed581;</a:t>
            </a: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第一个参数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5px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 表示水平偏移量，第二个参数表示垂直偏移量，第三个值表示模糊半径，第四个表示投影颜色值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这是大家常用的效果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493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实际上，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有六个参数值，这个可能不是大家都知道的特征值。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除了上面的四个参数外，还包括第五个长度值，表示投影扩张半径，就是这个属性可以帮助我们实现多重边框</a:t>
            </a:r>
            <a:endParaRPr kumimoji="1" lang="en-US" altLang="zh-CN" dirty="0" smtClean="0"/>
          </a:p>
          <a:p>
            <a:r>
              <a:rPr kumimoji="1" lang="zh-CN" altLang="en-US" dirty="0" smtClean="0"/>
              <a:t>首先让我们先看看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所有参数值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91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通过投影向外延伸就可以绘制出另一个边框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这个可能是大家不知道的第一个特性值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还有一个特性，可能不是每个人都知道的特性，就是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还可以接受一个列表值，用逗号隔开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1602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这样通过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就可以绘制任意多重边框了，这是一个非常好的特性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刚才提到的</a:t>
            </a:r>
            <a:r>
              <a:rPr kumimoji="1" lang="en-US" altLang="zh-CN" dirty="0" smtClean="0"/>
              <a:t>outline</a:t>
            </a:r>
            <a:r>
              <a:rPr kumimoji="1" lang="zh-CN" altLang="en-US" dirty="0" smtClean="0"/>
              <a:t>不支持圆角绘制，那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支持吗，让我看一下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实际上他完美支持，会根据边框的样式来绘制，边框是矩形就绘制矩形，是圆形就绘制圆形，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这又是一个非常好的特性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9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64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这样通过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就可以绘制任意多重边框了，这是一个非常好的特性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刚才提到的</a:t>
            </a:r>
            <a:r>
              <a:rPr kumimoji="1" lang="en-US" altLang="zh-CN" dirty="0" smtClean="0"/>
              <a:t>outline</a:t>
            </a:r>
            <a:r>
              <a:rPr kumimoji="1" lang="zh-CN" altLang="en-US" dirty="0" smtClean="0"/>
              <a:t>不支持圆角绘制，那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支持吗，让我看一下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实际上他完美支持，会根据边框的样式来绘制，边框是矩形就绘制矩形，是圆形就绘制圆形，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这又是一个非常</a:t>
            </a:r>
            <a:r>
              <a:rPr kumimoji="1" lang="zh-CN" altLang="en-US" smtClean="0"/>
              <a:t>好的特性</a:t>
            </a:r>
            <a:endParaRPr kumimoji="1" lang="en-US" altLang="zh-CN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7515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我们使用 </a:t>
            </a:r>
            <a:r>
              <a:rPr kumimoji="1" lang="en-US" altLang="zh-CN" dirty="0" smtClean="0"/>
              <a:t>outline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 可以绘制多重边框，但还有什么问题或者注意事项呢，这本书也很贴心的给出了需要注意的地方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实际上他们是不影响布局的，设置多重边框不会影响到周围元素的，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这个时候我们可以通过为父元素设置 </a:t>
            </a:r>
            <a:r>
              <a:rPr kumimoji="1" lang="en-US" altLang="zh-CN" dirty="0" smtClean="0"/>
              <a:t>padding</a:t>
            </a:r>
            <a:r>
              <a:rPr kumimoji="1" lang="zh-CN" altLang="en-US" dirty="0" smtClean="0"/>
              <a:t> 来增加由于多重边框多出来的空间，否则多重边框可能会被其他元素遮挡住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当然我们使用内投影 </a:t>
            </a:r>
            <a:r>
              <a:rPr kumimoji="1" lang="en-US" altLang="zh-CN" dirty="0" smtClean="0"/>
              <a:t>inset</a:t>
            </a:r>
            <a:r>
              <a:rPr kumimoji="1" lang="zh-CN" altLang="en-US" dirty="0" smtClean="0"/>
              <a:t>，把投影映射到边框内边，这样就不会占据其他外围元素的空间了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08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这个是书中的截图，他给出了我们应该注意的事项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这个例子就讲到这里，书中还有好多有趣实用的例子，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大家自己下去好好看看吧，欢迎下次有人分享书中的例子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225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64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917198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currentColor</a:t>
            </a:r>
            <a:r>
              <a:rPr kumimoji="1" lang="zh-CN" altLang="en-US" dirty="0" smtClean="0"/>
              <a:t>，兼容性 </a:t>
            </a:r>
            <a:r>
              <a:rPr kumimoji="1" lang="en-US" altLang="zh-CN" dirty="0" smtClean="0"/>
              <a:t>ie11</a:t>
            </a:r>
            <a:r>
              <a:rPr kumimoji="1" lang="zh-CN" altLang="en-US" dirty="0" smtClean="0"/>
              <a:t>以上，其他浏览器和移动端都支持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606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7246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以前我们实现一个，左侧固定宽度，右侧自适应，你们通常使用哪种方式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是不是左侧左浮动，宽度</a:t>
            </a:r>
            <a:r>
              <a:rPr kumimoji="1" lang="en-US" altLang="zh-CN" dirty="0" smtClean="0"/>
              <a:t>200px,</a:t>
            </a:r>
            <a:r>
              <a:rPr kumimoji="1" lang="zh-CN" altLang="en-US" dirty="0" smtClean="0"/>
              <a:t>右侧设置 </a:t>
            </a:r>
            <a:r>
              <a:rPr kumimoji="1" lang="en-US" altLang="zh-CN" dirty="0" smtClean="0"/>
              <a:t>margin-left: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200px,</a:t>
            </a:r>
            <a:r>
              <a:rPr kumimoji="1" lang="zh-CN" altLang="en-US" dirty="0" smtClean="0"/>
              <a:t>我们有了 </a:t>
            </a:r>
            <a:r>
              <a:rPr kumimoji="1" lang="en-US" altLang="zh-CN" dirty="0" err="1" smtClean="0"/>
              <a:t>calc</a:t>
            </a:r>
            <a:r>
              <a:rPr kumimoji="1" lang="zh-CN" altLang="en-US" dirty="0" smtClean="0"/>
              <a:t> 函数后，就可以利用 </a:t>
            </a:r>
            <a:r>
              <a:rPr kumimoji="1" lang="en-US" altLang="zh-CN" dirty="0" err="1" smtClean="0"/>
              <a:t>calc</a:t>
            </a:r>
            <a:r>
              <a:rPr kumimoji="1" lang="zh-CN" altLang="en-US" dirty="0" smtClean="0"/>
              <a:t> 动态计算右侧区域宽度了，看</a:t>
            </a:r>
            <a:r>
              <a:rPr kumimoji="1" lang="zh-CN" altLang="en-US" smtClean="0"/>
              <a:t>一下代码实现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502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22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113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我们希望未来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中能出现条件、循环等语句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可能有人要问，我们为什么要用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画图形呢？这里我不想探讨这个问题，只给大家一个感性上的解答：好玩！在场的有人用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画过图形吗？有的话肯定有共鸣。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下面看几个具体的实现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91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由于时间关系，我这里只简单的讲几个，想了解更详细的信息，可以关注 </a:t>
            </a:r>
            <a:r>
              <a:rPr kumimoji="1" lang="en-US" altLang="zh-CN" dirty="0" smtClean="0"/>
              <a:t>w3c</a:t>
            </a:r>
            <a:r>
              <a:rPr kumimoji="1" lang="zh-CN" altLang="en-US" dirty="0" smtClean="0"/>
              <a:t> 官网  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drafts.csswg.org</a:t>
            </a:r>
            <a:r>
              <a:rPr kumimoji="1" lang="en-US" altLang="zh-CN" dirty="0" smtClean="0"/>
              <a:t>/selectors-4/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chrome://flags/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3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由于时间关系，我这里只简单的讲几个，想了解更详细的信息，可以关注 </a:t>
            </a:r>
            <a:r>
              <a:rPr kumimoji="1" lang="en-US" altLang="zh-CN" dirty="0" smtClean="0"/>
              <a:t>w3c</a:t>
            </a:r>
            <a:r>
              <a:rPr kumimoji="1" lang="zh-CN" altLang="en-US" dirty="0" smtClean="0"/>
              <a:t> 官网  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drafts.csswg.org</a:t>
            </a:r>
            <a:r>
              <a:rPr kumimoji="1" lang="en-US" altLang="zh-CN" dirty="0" smtClean="0"/>
              <a:t>/selectors-4/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16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D31EF35-26E1-4084-862A-BFF4DD7834DB}" type="slidenum">
              <a:rPr kumimoji="0" lang="zh-CN" altLang="en-US"/>
              <a:pPr>
                <a:spcBef>
                  <a:spcPct val="0"/>
                </a:spcBef>
              </a:pPr>
              <a:t>75</a:t>
            </a:fld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5953418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你们都用过哪些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框架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建议大家看看 </a:t>
            </a:r>
            <a:r>
              <a:rPr kumimoji="1" lang="en-US" altLang="zh-CN" dirty="0" smtClean="0"/>
              <a:t>material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，提供了一整套从设计到组件解决方案，告诉你怎样更好的设计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，调色；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组件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683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mtClean="0"/>
              <a:t>你们都用过哪些 </a:t>
            </a:r>
            <a:r>
              <a:rPr kumimoji="1" lang="en-US" altLang="zh-CN" smtClean="0"/>
              <a:t>CSS</a:t>
            </a:r>
            <a:r>
              <a:rPr kumimoji="1" lang="zh-CN" altLang="en-US" smtClean="0"/>
              <a:t> 框架</a:t>
            </a:r>
            <a:endParaRPr kumimoji="1" lang="en-US" altLang="zh-CN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03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2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目前该框架还在开发中，年内应该会对外开放的，到时欢迎大家积极使用，也欢迎大家多提</a:t>
            </a:r>
            <a:r>
              <a:rPr kumimoji="1" lang="en-US" altLang="zh-CN" dirty="0" smtClean="0"/>
              <a:t>bug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601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目前该框架还在开发中，年内应该会对外开放的，到时欢迎大家积极使用，也欢迎大家多提</a:t>
            </a:r>
            <a:r>
              <a:rPr kumimoji="1" lang="en-US" altLang="zh-CN" dirty="0" smtClean="0"/>
              <a:t>bug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307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55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8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css3</a:t>
            </a:r>
            <a:r>
              <a:rPr kumimoji="1" lang="zh-CN" altLang="en-US" dirty="0" smtClean="0"/>
              <a:t> 刚火起来的时候，网友用纯的 </a:t>
            </a:r>
            <a:r>
              <a:rPr kumimoji="1" lang="en-US" altLang="zh-CN" dirty="0" smtClean="0"/>
              <a:t>css3</a:t>
            </a:r>
            <a:r>
              <a:rPr kumimoji="1" lang="zh-CN" altLang="en-US" dirty="0" smtClean="0"/>
              <a:t> 实现的哆啦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8429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6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这是一个可爱的小黄人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4F46F-3A79-4D95-A018-1F6F27D7804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5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4011613"/>
            <a:ext cx="621347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QQ截图20140702112246.jpg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27024"/>
            <a:ext cx="2843808" cy="91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10818"/>
            <a:ext cx="7772400" cy="1102519"/>
          </a:xfrm>
        </p:spPr>
        <p:txBody>
          <a:bodyPr>
            <a:normAutofit/>
          </a:bodyPr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227648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262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9D1C0-9863-4108-8988-ACABD15761BD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520EA-3538-4931-A8B8-5B1CCDE08A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0272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6C3E3-4BCB-42AD-903E-14E9D268855E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32853-8FCE-40DF-84C9-7AE35263D1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5800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493-976E-4AF5-96AF-8C9832537813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06138-8A83-43EC-BB76-284A7A1690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7803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726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15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"/>
          <a:stretch>
            <a:fillRect/>
          </a:stretch>
        </p:blipFill>
        <p:spPr bwMode="auto">
          <a:xfrm>
            <a:off x="0" y="-20638"/>
            <a:ext cx="6840538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片15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6" t="1614"/>
          <a:stretch>
            <a:fillRect/>
          </a:stretch>
        </p:blipFill>
        <p:spPr bwMode="auto">
          <a:xfrm>
            <a:off x="5867400" y="-20638"/>
            <a:ext cx="3276600" cy="506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/>
          </a:bodyPr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3759"/>
            <a:ext cx="8229600" cy="3040864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9B434-9B31-48A9-8B54-0DB8A1A602A5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E876D0-9866-4299-B0FC-B009E13CB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38150" y="728663"/>
            <a:ext cx="8237538" cy="44450"/>
          </a:xfrm>
          <a:prstGeom prst="rect">
            <a:avLst/>
          </a:prstGeom>
          <a:solidFill>
            <a:srgbClr val="CD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 b="10678"/>
          <a:stretch>
            <a:fillRect/>
          </a:stretch>
        </p:blipFill>
        <p:spPr bwMode="auto">
          <a:xfrm>
            <a:off x="6850698" y="153393"/>
            <a:ext cx="188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53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61D50-C7DC-48C2-BAE0-963F122A442F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B6D4A-766C-4950-9EA4-3EB3E85868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13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668DA-7050-4B7F-B056-469B927B8A3D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5AB07-7782-476D-8EF3-D91365505D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8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AE14E-1821-4377-96F1-8D8614C135DD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42B22-B191-48FF-908B-D3B7386B2A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565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A63DD-A2FB-4AF2-AA12-D63BF27B83CA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D6907-2EFC-457B-8E4F-ED7AD2352D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38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D9CA-31C9-4679-BD0F-2CBF0F53B887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3496A-79ED-428E-B104-93A34735AB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253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827E1-72DA-44C1-843F-0664C0369D7B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B52A9-F0F5-4324-800F-CD5E7C1510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4852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F1932A-D473-4ED3-9B1E-38AB44844065}" type="datetimeFigureOut">
              <a:rPr lang="zh-CN" altLang="en-US"/>
              <a:pPr>
                <a:defRPr/>
              </a:pPr>
              <a:t>2017/6/27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3CC0AC0-D69E-4C50-8DE6-65C509EB92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507" r:id="rId12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pefuture.github.io/css-future/minions.htm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opefuture.github.io/css-future/transformers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opefuture.github.io/css-future/olympic-rings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opefuture.github.io/css-future/airplan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eguo2016.github.io/iconoo/" TargetMode="External"/><Relationship Id="rId4" Type="http://schemas.openxmlformats.org/officeDocument/2006/relationships/hyperlink" Target="https://saeedalipoor.github.io/icono/" TargetMode="External"/><Relationship Id="rId5" Type="http://schemas.openxmlformats.org/officeDocument/2006/relationships/hyperlink" Target="https://boguz.github.io/Spinners/" TargetMode="External"/><Relationship Id="rId6" Type="http://schemas.openxmlformats.org/officeDocument/2006/relationships/hyperlink" Target="http://www.raphaelfabeni.com.br/css-loader/" TargetMode="External"/><Relationship Id="rId7" Type="http://schemas.openxmlformats.org/officeDocument/2006/relationships/hyperlink" Target="http://nicolasgallagher.com/pure-css-gui-icons/" TargetMode="External"/><Relationship Id="rId8" Type="http://schemas.openxmlformats.org/officeDocument/2006/relationships/hyperlink" Target="http://pattle.github.io/simpsons-in-css/" TargetMode="External"/><Relationship Id="rId9" Type="http://schemas.openxmlformats.org/officeDocument/2006/relationships/hyperlink" Target="http://one-div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16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linder0209.github.io/web-ui-guide/views/css/CSS%E4%B8%AD%E9%9D%9E%E5%B8%B8%E9%87%8D%E8%A6%81%E7%9A%84%E5%8F%AF%E8%A7%86%E5%8C%96%E6%A0%BC%E5%BC%8F%E6%A8%A1%E5%9E%8B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ikexueyuan.com/" TargetMode="External"/><Relationship Id="rId4" Type="http://schemas.openxmlformats.org/officeDocument/2006/relationships/hyperlink" Target="http://www.imooc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s.csswg.org/selectors-4/" TargetMode="External"/><Relationship Id="rId4" Type="http://schemas.openxmlformats.org/officeDocument/2006/relationships/hyperlink" Target="http://css4-selectors.com/browser-selector-test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v4-alpha.getbootstrap.com/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hyperlink" Target="https://material.io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hopefuture.github.io/css-future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cplus.com/" TargetMode="External"/><Relationship Id="rId4" Type="http://schemas.openxmlformats.org/officeDocument/2006/relationships/hyperlink" Target="https://juejin.i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pefuture.github.io/css-future/doraemon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341688"/>
            <a:ext cx="9144000" cy="1801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7356" y="10963"/>
            <a:ext cx="9144000" cy="3795713"/>
          </a:xfrm>
          <a:prstGeom prst="rect">
            <a:avLst/>
          </a:prstGeom>
          <a:solidFill>
            <a:srgbClr val="CD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39653" y="1579315"/>
            <a:ext cx="544227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框架与技术分享</a:t>
            </a:r>
            <a:endParaRPr kumimoji="0"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23495" y="3048491"/>
            <a:ext cx="4751759" cy="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10" descr="C:\Users\Administrator\Desktop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8" y="-92420"/>
            <a:ext cx="3432853" cy="343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 b="10678"/>
          <a:stretch>
            <a:fillRect/>
          </a:stretch>
        </p:blipFill>
        <p:spPr bwMode="auto">
          <a:xfrm>
            <a:off x="5798446" y="4280634"/>
            <a:ext cx="3328198" cy="86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51520" y="987425"/>
            <a:ext cx="4104580" cy="1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1" t="33876" r="19679" b="36334"/>
          <a:stretch/>
        </p:blipFill>
        <p:spPr>
          <a:xfrm>
            <a:off x="-17356" y="4025102"/>
            <a:ext cx="1567461" cy="1073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1044" y="4129842"/>
            <a:ext cx="3254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建</a:t>
            </a:r>
            <a:r>
              <a:rPr lang="zh-CN" altLang="en-US" sz="1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立部门学习文化</a:t>
            </a:r>
            <a:endParaRPr lang="en-US" altLang="zh-CN" sz="1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实现自我迭代成长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进一步提升岗位专业力</a:t>
            </a:r>
            <a:endParaRPr lang="en-US" altLang="zh-CN" sz="1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58113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Flame </a:t>
            </a:r>
            <a:r>
              <a:rPr lang="zh-CN" altLang="en-US" sz="16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计划   系列分享</a:t>
            </a:r>
            <a:endParaRPr lang="zh-CN" altLang="en-US" sz="1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692416" y="3017118"/>
            <a:ext cx="27542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金融科技业务部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姓名：王彦军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059582"/>
            <a:ext cx="3024336" cy="38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6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1131590"/>
            <a:ext cx="4308078" cy="34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902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275606"/>
            <a:ext cx="5652368" cy="27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84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563638"/>
            <a:ext cx="6260851" cy="21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2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用 </a:t>
            </a:r>
            <a:r>
              <a:rPr lang="en-US" altLang="zh-CN" dirty="0" smtClean="0"/>
              <a:t>CSS</a:t>
            </a:r>
            <a:r>
              <a:rPr lang="zh-CN" altLang="en-US" dirty="0" smtClean="0"/>
              <a:t> 实现的图标库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553759"/>
            <a:ext cx="8229600" cy="3040864"/>
          </a:xfrm>
        </p:spPr>
        <p:txBody>
          <a:bodyPr/>
          <a:lstStyle/>
          <a:p>
            <a:r>
              <a:rPr lang="en-US" altLang="zh-CN" sz="2400" dirty="0">
                <a:hlinkClick r:id="rId3"/>
              </a:rPr>
              <a:t>https://qieguo2016.github.io/iconoo</a:t>
            </a:r>
            <a:r>
              <a:rPr lang="en-US" altLang="zh-CN" sz="2400" dirty="0" smtClean="0">
                <a:hlinkClick r:id="rId3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https://saeedalipoor.github.io/icono</a:t>
            </a:r>
            <a:r>
              <a:rPr lang="en-US" altLang="zh-CN" sz="2400" dirty="0" smtClean="0">
                <a:hlinkClick r:id="rId4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5"/>
              </a:rPr>
              <a:t>https://boguz.github.io/Spinners</a:t>
            </a:r>
            <a:r>
              <a:rPr lang="en-US" altLang="zh-CN" sz="2400" dirty="0" smtClean="0">
                <a:hlinkClick r:id="rId5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6"/>
              </a:rPr>
              <a:t>http://www.raphaelfabeni.com.br/css-loader</a:t>
            </a:r>
            <a:r>
              <a:rPr lang="en-US" altLang="zh-CN" sz="2400" dirty="0" smtClean="0">
                <a:hlinkClick r:id="rId6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7"/>
              </a:rPr>
              <a:t>http://nicolasgallagher.com/pure-css-gui-icons</a:t>
            </a:r>
            <a:r>
              <a:rPr lang="en-US" altLang="zh-CN" sz="2400" dirty="0" smtClean="0">
                <a:hlinkClick r:id="rId7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8"/>
              </a:rPr>
              <a:t>http://pattle.github.io/simpsons-in-css</a:t>
            </a:r>
            <a:r>
              <a:rPr lang="en-US" altLang="zh-CN" sz="2400" dirty="0" smtClean="0">
                <a:hlinkClick r:id="rId8"/>
              </a:rPr>
              <a:t>/</a:t>
            </a:r>
            <a:endParaRPr lang="en-US" altLang="zh-CN" sz="2400" dirty="0" smtClean="0"/>
          </a:p>
          <a:p>
            <a:r>
              <a:rPr lang="en-US" altLang="zh-CN" sz="2400" dirty="0">
                <a:hlinkClick r:id="rId9"/>
              </a:rPr>
              <a:t>http://one-div.com</a:t>
            </a:r>
            <a:r>
              <a:rPr lang="en-US" altLang="zh-CN" sz="2400" dirty="0" smtClean="0">
                <a:hlinkClick r:id="rId9"/>
              </a:rPr>
              <a:t>/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3520148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251995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用 </a:t>
            </a:r>
            <a:r>
              <a:rPr lang="en-US" altLang="zh-CN" dirty="0" smtClean="0"/>
              <a:t>CSS</a:t>
            </a:r>
            <a:r>
              <a:rPr lang="zh-CN" altLang="en-US" dirty="0" smtClean="0"/>
              <a:t> 画图形涉及到的基本原理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411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200" y="1491630"/>
            <a:ext cx="8291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图形基本元素：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transform</a:t>
            </a:r>
            <a:r>
              <a:rPr kumimoji="1" lang="zh-CN" altLang="en-US" dirty="0" smtClean="0"/>
              <a:t> 变形：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过渡：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动画：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91772" y="148233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矩形（正方形）、三角形、多边形、圆、不规则图形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以及</a:t>
            </a:r>
            <a:r>
              <a:rPr kumimoji="1" lang="zh-CN" altLang="en-US" dirty="0"/>
              <a:t>他们的</a:t>
            </a:r>
            <a:r>
              <a:rPr kumimoji="1" lang="zh-CN" altLang="en-US" dirty="0" smtClean="0"/>
              <a:t>变体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519764" y="2283718"/>
            <a:ext cx="478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translate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rotate</a:t>
            </a:r>
            <a:r>
              <a:rPr lang="zh-CN" altLang="en-US" dirty="0" smtClean="0"/>
              <a:t>  </a:t>
            </a:r>
            <a:r>
              <a:rPr lang="en-US" altLang="zh-CN" dirty="0" smtClean="0"/>
              <a:t>skew</a:t>
            </a:r>
            <a:r>
              <a:rPr lang="zh-CN" altLang="en-US" dirty="0" smtClean="0"/>
              <a:t> </a:t>
            </a:r>
            <a:r>
              <a:rPr lang="en-US" altLang="zh-CN" dirty="0"/>
              <a:t>matrix</a:t>
            </a:r>
            <a:r>
              <a:rPr lang="zh-CN" altLang="en-US" dirty="0" smtClean="0"/>
              <a:t>  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83768" y="285978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当某些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属性改变时过渡效果，比如 </a:t>
            </a:r>
            <a:r>
              <a:rPr kumimoji="1" lang="en-US" altLang="zh-CN" dirty="0" smtClean="0"/>
              <a:t>color</a:t>
            </a:r>
            <a:r>
              <a:rPr kumimoji="1" lang="zh-CN" altLang="en-US" dirty="0" smtClean="0"/>
              <a:t> 等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483768" y="3435847"/>
            <a:ext cx="6228700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利用 </a:t>
            </a:r>
            <a:r>
              <a:rPr kumimoji="1" lang="en-US" altLang="zh-CN" dirty="0">
                <a:cs typeface="宋体" charset="0"/>
              </a:rPr>
              <a:t>@</a:t>
            </a:r>
            <a:r>
              <a:rPr kumimoji="1" lang="en-US" altLang="zh-CN" dirty="0" err="1">
                <a:cs typeface="宋体" charset="0"/>
              </a:rPr>
              <a:t>keyframes</a:t>
            </a:r>
            <a:r>
              <a:rPr kumimoji="1" lang="zh-CN" altLang="en-US" dirty="0">
                <a:cs typeface="宋体" charset="0"/>
              </a:rPr>
              <a:t> 定义其动画行为，动画行为可以是任意</a:t>
            </a:r>
            <a:r>
              <a:rPr kumimoji="1" lang="en-US" altLang="zh-CN" dirty="0">
                <a:cs typeface="宋体" charset="0"/>
              </a:rPr>
              <a:t>CSS</a:t>
            </a:r>
            <a:r>
              <a:rPr kumimoji="1" lang="zh-CN" altLang="en-US" dirty="0">
                <a:cs typeface="宋体" charset="0"/>
              </a:rPr>
              <a:t> 属性</a:t>
            </a:r>
            <a:r>
              <a:rPr kumimoji="1" lang="zh-CN" altLang="en-US" dirty="0" smtClean="0">
                <a:cs typeface="宋体" charset="0"/>
              </a:rPr>
              <a:t>行为</a:t>
            </a:r>
            <a:endParaRPr kumimoji="1" lang="en-US" altLang="zh-CN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200" y="843558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用 </a:t>
            </a:r>
            <a:r>
              <a:rPr lang="en-US" altLang="zh-CN" dirty="0"/>
              <a:t>CSS</a:t>
            </a:r>
            <a:r>
              <a:rPr lang="zh-CN" altLang="en-US" dirty="0"/>
              <a:t> 画图标涉及到的基本原理</a:t>
            </a:r>
          </a:p>
        </p:txBody>
      </p:sp>
    </p:spTree>
    <p:extLst>
      <p:ext uri="{BB962C8B-B14F-4D97-AF65-F5344CB8AC3E}">
        <p14:creationId xmlns:p14="http://schemas.microsoft.com/office/powerpoint/2010/main" val="8308830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矩形及其变体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1630"/>
            <a:ext cx="1651000" cy="1663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91630"/>
            <a:ext cx="1651000" cy="1651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993" y="2283718"/>
            <a:ext cx="1638300" cy="812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864" y="1419622"/>
            <a:ext cx="1651000" cy="1638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08" y="3291830"/>
            <a:ext cx="3145048" cy="13352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3897084"/>
            <a:ext cx="2300397" cy="18683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160" y="3147814"/>
            <a:ext cx="2361898" cy="14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184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三角形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77128"/>
            <a:ext cx="2575305" cy="12241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048090"/>
            <a:ext cx="1838513" cy="16962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003798"/>
            <a:ext cx="1842561" cy="17516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95" y="3795912"/>
            <a:ext cx="1855217" cy="10080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9654" y="1420490"/>
            <a:ext cx="1549400" cy="1511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7" y="3086100"/>
            <a:ext cx="1651000" cy="1663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414" y="1458478"/>
            <a:ext cx="2413925" cy="1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2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圆及其变体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418012"/>
            <a:ext cx="1803400" cy="180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78" y="1481491"/>
            <a:ext cx="1816100" cy="180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600" y="1494087"/>
            <a:ext cx="149860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822" y="1481491"/>
            <a:ext cx="1854200" cy="181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07" y="3668762"/>
            <a:ext cx="927100" cy="876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052" y="3579862"/>
            <a:ext cx="660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38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3028741" y="1419622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各种 </a:t>
            </a:r>
            <a:r>
              <a:rPr lang="en-US" altLang="zh-CN" b="1" i="1" dirty="0" smtClean="0"/>
              <a:t>property</a:t>
            </a:r>
            <a:r>
              <a:rPr lang="zh-CN" altLang="en-US" b="1" i="1" dirty="0" smtClean="0"/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8068" y="2288983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3200" b="1" dirty="0" smtClean="0">
                <a:solidFill>
                  <a:srgbClr val="CD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3200" b="1" dirty="0" smtClean="0">
              <a:solidFill>
                <a:srgbClr val="CD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16540" y="2571750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熟练使用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框架开发项目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16540" y="3138522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等预编译语言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1604" y="1995686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技巧，书写优雅的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910823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 图形实例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6" y="1263650"/>
            <a:ext cx="1183184" cy="1593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16" y="3128522"/>
            <a:ext cx="1183482" cy="15984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3116156"/>
            <a:ext cx="1204217" cy="16108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771" y="3133412"/>
            <a:ext cx="1218168" cy="15935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3159994"/>
            <a:ext cx="1135397" cy="15408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006" y="3203688"/>
            <a:ext cx="1137011" cy="15233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9752" y="1851669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渐变 </a:t>
            </a:r>
            <a:r>
              <a:rPr kumimoji="1" lang="en-US" altLang="zh-CN" dirty="0">
                <a:cs typeface="宋体" charset="0"/>
              </a:rPr>
              <a:t>linear-gradient</a:t>
            </a:r>
            <a:r>
              <a:rPr kumimoji="1" lang="zh-CN" altLang="en-US" dirty="0">
                <a:cs typeface="宋体" charset="0"/>
              </a:rPr>
              <a:t> 和 </a:t>
            </a:r>
            <a:r>
              <a:rPr kumimoji="1" lang="en-US" altLang="zh-CN" dirty="0">
                <a:cs typeface="宋体" charset="0"/>
              </a:rPr>
              <a:t>content: </a:t>
            </a:r>
            <a:r>
              <a:rPr kumimoji="1" lang="en-US" altLang="zh-CN" dirty="0" err="1" smtClean="0">
                <a:cs typeface="宋体" charset="0"/>
              </a:rPr>
              <a:t>attr</a:t>
            </a:r>
            <a:r>
              <a:rPr kumimoji="1" lang="en-US" altLang="zh-CN" dirty="0" smtClean="0">
                <a:cs typeface="宋体" charset="0"/>
              </a:rPr>
              <a:t>(data-type)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912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技巧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44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3345835"/>
            <a:ext cx="8219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熟练掌握了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基本属性值后，就可以采用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技巧实现神奇效果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771550"/>
            <a:ext cx="8219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看似简单，只有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多个属性，其实里面的学问很多，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但我们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只要理解了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所有属性，书写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就会得心应手，掌握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所有属性也是成为一名合格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程序员必备技能。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4352786"/>
            <a:ext cx="793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本节讲解几个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知识点和 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技巧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404" y="269660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尽量减少代码重复，合理使用简写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0193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39827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margin</a:t>
            </a:r>
            <a:r>
              <a:rPr lang="zh-CN" altLang="en-US" dirty="0" smtClean="0"/>
              <a:t> 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5606"/>
            <a:ext cx="8229600" cy="3816424"/>
          </a:xfrm>
        </p:spPr>
        <p:txBody>
          <a:bodyPr/>
          <a:lstStyle/>
          <a:p>
            <a:r>
              <a:rPr lang="zh-CN" altLang="en-US" sz="2000" dirty="0" smtClean="0"/>
              <a:t>行内元素</a:t>
            </a:r>
            <a:r>
              <a:rPr lang="en-US" altLang="zh-CN" sz="2000" dirty="0" smtClean="0"/>
              <a:t>(inline)</a:t>
            </a:r>
            <a:r>
              <a:rPr lang="zh-CN" altLang="en-US" sz="2000" dirty="0" smtClean="0"/>
              <a:t>和块级元素</a:t>
            </a:r>
            <a:r>
              <a:rPr lang="en-US" altLang="zh-CN" sz="2000" dirty="0" smtClean="0"/>
              <a:t>(block)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margin</a:t>
            </a:r>
            <a:r>
              <a:rPr lang="zh-CN" altLang="en-US" sz="2000" dirty="0" smtClean="0"/>
              <a:t>行为表现是不一样的，对于行内元素，上下外边距不起作用，只有左右外边距其作用</a:t>
            </a:r>
            <a:r>
              <a:rPr lang="zh-CN" altLang="en-US" sz="2000" dirty="0" smtClean="0"/>
              <a:t>；对于</a:t>
            </a:r>
            <a:r>
              <a:rPr lang="zh-CN" altLang="en-US" sz="2000" dirty="0"/>
              <a:t>块级元素</a:t>
            </a:r>
            <a:r>
              <a:rPr lang="en-US" altLang="zh-CN" sz="2000" dirty="0"/>
              <a:t>(block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，上下左右</a:t>
            </a:r>
            <a:r>
              <a:rPr lang="zh-CN" altLang="en-US" sz="2000" dirty="0"/>
              <a:t>外</a:t>
            </a:r>
            <a:r>
              <a:rPr lang="zh-CN" altLang="en-US" sz="2000" dirty="0" smtClean="0"/>
              <a:t>边距都会起作用</a:t>
            </a:r>
            <a:r>
              <a:rPr lang="zh-CN" altLang="en-US" sz="2000" dirty="0" smtClean="0"/>
              <a:t>。另</a:t>
            </a:r>
            <a:r>
              <a:rPr lang="zh-CN" altLang="en-US" sz="2000" dirty="0" smtClean="0"/>
              <a:t>外行内块元素</a:t>
            </a:r>
            <a:r>
              <a:rPr lang="en-US" altLang="zh-CN" sz="2000" dirty="0" smtClean="0"/>
              <a:t> (inline-block)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上下外边</a:t>
            </a:r>
            <a:r>
              <a:rPr lang="zh-CN" altLang="en-US" sz="2000" dirty="0" smtClean="0"/>
              <a:t>距也起作用</a:t>
            </a:r>
            <a:endParaRPr lang="en-US" altLang="zh-CN" sz="2000" dirty="0" smtClean="0"/>
          </a:p>
          <a:p>
            <a:r>
              <a:rPr lang="en-US" altLang="zh-CN" sz="2000" dirty="0" smtClean="0"/>
              <a:t>margin</a:t>
            </a:r>
            <a:r>
              <a:rPr lang="zh-CN" altLang="en-US" sz="2000" dirty="0" smtClean="0"/>
              <a:t> 值为百分比时，是相对于父元素的宽度来计算的（对于定位元素是相对于第一个定位祖先元素宽度计算的，直至根元素）</a:t>
            </a:r>
            <a:endParaRPr lang="en-US" altLang="zh-CN" sz="2000" dirty="0" smtClean="0"/>
          </a:p>
          <a:p>
            <a:r>
              <a:rPr lang="en-US" altLang="zh-CN" sz="2000" dirty="0" smtClean="0"/>
              <a:t>margin</a:t>
            </a:r>
            <a:r>
              <a:rPr lang="zh-CN" altLang="en-US" sz="2000" dirty="0" smtClean="0"/>
              <a:t> 重叠特性，只发生在 </a:t>
            </a:r>
            <a:r>
              <a:rPr lang="en-US" altLang="zh-CN" sz="2000" dirty="0" smtClean="0"/>
              <a:t>block</a:t>
            </a:r>
            <a:r>
              <a:rPr lang="zh-CN" altLang="en-US" sz="2000" dirty="0" smtClean="0"/>
              <a:t> 元素上，与 </a:t>
            </a:r>
            <a:r>
              <a:rPr lang="en-US" altLang="zh-CN" sz="2000" dirty="0" smtClean="0"/>
              <a:t>writing-mode</a:t>
            </a:r>
            <a:r>
              <a:rPr lang="zh-CN" altLang="en-US" sz="2000" dirty="0" smtClean="0"/>
              <a:t> 无关，只发生在</a:t>
            </a:r>
            <a:r>
              <a:rPr lang="en-US" altLang="zh-CN" sz="2000" dirty="0" smtClean="0"/>
              <a:t>margin-top</a:t>
            </a:r>
            <a:r>
              <a:rPr lang="zh-CN" altLang="en-US" sz="2000" dirty="0" smtClean="0"/>
              <a:t> 和 </a:t>
            </a:r>
            <a:r>
              <a:rPr lang="en-US" altLang="zh-CN" sz="2000" dirty="0" smtClean="0"/>
              <a:t>margin-bottom</a:t>
            </a:r>
            <a:r>
              <a:rPr lang="zh-CN" altLang="en-US" sz="2000" dirty="0" smtClean="0"/>
              <a:t> 上</a:t>
            </a:r>
            <a:endParaRPr lang="en-US" altLang="zh-CN" sz="2000" dirty="0" smtClean="0"/>
          </a:p>
          <a:p>
            <a:r>
              <a:rPr lang="en-US" altLang="zh-CN" sz="2000" dirty="0" smtClean="0"/>
              <a:t>margin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auto</a:t>
            </a:r>
            <a:r>
              <a:rPr lang="zh-CN" altLang="en-US" sz="2000" dirty="0" smtClean="0"/>
              <a:t> 特性，自动填充容器，可实现水平居中，垂直居中（</a:t>
            </a:r>
            <a:r>
              <a:rPr lang="en-US" altLang="zh-CN" sz="2000" dirty="0" smtClean="0"/>
              <a:t>IE8+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en-US" altLang="zh-CN" sz="2000" dirty="0" smtClean="0"/>
              <a:t>margin-start</a:t>
            </a:r>
            <a:r>
              <a:rPr lang="zh-CN" altLang="en-US" sz="2000" dirty="0" smtClean="0"/>
              <a:t> 和 </a:t>
            </a:r>
            <a:r>
              <a:rPr lang="en-US" altLang="zh-CN" sz="2000" dirty="0" smtClean="0"/>
              <a:t>margin-end</a:t>
            </a:r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技巧</a:t>
            </a:r>
          </a:p>
        </p:txBody>
      </p:sp>
    </p:spTree>
    <p:extLst>
      <p:ext uri="{BB962C8B-B14F-4D97-AF65-F5344CB8AC3E}">
        <p14:creationId xmlns:p14="http://schemas.microsoft.com/office/powerpoint/2010/main" val="12142013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行内元素与块级</a:t>
            </a:r>
            <a:r>
              <a:rPr lang="zh-CN" altLang="en-US" sz="2400" b="1" dirty="0" smtClean="0"/>
              <a:t>元素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或行内块级元素</a:t>
            </a:r>
            <a:r>
              <a:rPr lang="en-US" altLang="zh-CN" sz="2400" b="1" dirty="0" smtClean="0"/>
              <a:t>) margin </a:t>
            </a:r>
            <a:r>
              <a:rPr lang="zh-CN" altLang="en-US" sz="2400" b="1" dirty="0"/>
              <a:t>行为</a:t>
            </a:r>
            <a:r>
              <a:rPr lang="zh-CN" altLang="en-US" sz="2400" b="1" dirty="0" smtClean="0"/>
              <a:t>表现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4555"/>
            <a:ext cx="8051800" cy="152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98555"/>
            <a:ext cx="829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09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margin </a:t>
            </a:r>
            <a:r>
              <a:rPr lang="zh-CN" altLang="en-US" sz="2400" b="1" dirty="0"/>
              <a:t>值为百分比时计算规则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9622"/>
            <a:ext cx="6484838" cy="16291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088234"/>
            <a:ext cx="6484838" cy="17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1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margin </a:t>
            </a:r>
            <a:r>
              <a:rPr lang="zh-CN" altLang="en-US" sz="2400" b="1" dirty="0"/>
              <a:t>重叠特性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7200" y="1784886"/>
            <a:ext cx="6696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fr-FR" sz="2400" b="1" dirty="0"/>
              <a:t>兄弟</a:t>
            </a:r>
            <a:r>
              <a:rPr lang="zh-CN" altLang="fr-FR" sz="2400" b="1" dirty="0" smtClean="0"/>
              <a:t>元素</a:t>
            </a:r>
            <a:r>
              <a:rPr lang="zh-CN" altLang="en-US" sz="2400" b="1" dirty="0" smtClean="0"/>
              <a:t>重叠</a:t>
            </a:r>
            <a:endParaRPr lang="en-US" altLang="zh-CN" sz="2400" b="1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/>
              <a:t>父子元素重叠</a:t>
            </a:r>
            <a:endParaRPr lang="en-US" altLang="zh-CN" sz="2400" b="1" dirty="0" smtClean="0"/>
          </a:p>
          <a:p>
            <a:pPr marL="285750" indent="-285750">
              <a:buFont typeface="Arial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/>
              <a:t>空</a:t>
            </a:r>
            <a:r>
              <a:rPr lang="en-US" altLang="zh-CN" sz="2400" b="1" dirty="0" smtClean="0"/>
              <a:t>block</a:t>
            </a:r>
            <a:r>
              <a:rPr lang="zh-CN" altLang="en-US" sz="2400" b="1" dirty="0" smtClean="0"/>
              <a:t>元素重叠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4241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400" b="1" dirty="0"/>
              <a:t>兄弟</a:t>
            </a:r>
            <a:r>
              <a:rPr lang="zh-CN" altLang="fr-FR" sz="2400" b="1" dirty="0" smtClean="0"/>
              <a:t>元素</a:t>
            </a:r>
            <a:r>
              <a:rPr lang="zh-CN" altLang="en-US" sz="2400" b="1" dirty="0" smtClean="0"/>
              <a:t>重叠</a:t>
            </a:r>
            <a:endParaRPr lang="fr-FR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1630"/>
            <a:ext cx="7924800" cy="90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5" y="2703066"/>
            <a:ext cx="7620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6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fr-FR" sz="2400" b="1" dirty="0"/>
              <a:t>兄弟</a:t>
            </a:r>
            <a:r>
              <a:rPr lang="zh-CN" altLang="fr-FR" sz="2400" b="1" dirty="0" smtClean="0"/>
              <a:t>元素</a:t>
            </a:r>
            <a:r>
              <a:rPr lang="zh-CN" altLang="en-US" sz="2400" b="1" dirty="0" smtClean="0"/>
              <a:t>重叠的条件</a:t>
            </a:r>
            <a:endParaRPr lang="fr-FR" altLang="zh-CN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7505" y="1570603"/>
            <a:ext cx="403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margin-top</a:t>
            </a:r>
            <a:r>
              <a:rPr kumimoji="1" lang="zh-CN" altLang="en-US" sz="2400" dirty="0" smtClean="0"/>
              <a:t> 重叠</a:t>
            </a:r>
            <a:endParaRPr kumimoji="1" lang="en-US" altLang="zh-CN" sz="2400" dirty="0" smtClean="0"/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父元素是非块状格式化上下文元素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即 </a:t>
            </a:r>
            <a:r>
              <a:rPr kumimoji="1" lang="en-US" altLang="zh-CN" sz="2000" dirty="0" smtClean="0"/>
              <a:t>BFC)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父元素没有 </a:t>
            </a:r>
            <a:r>
              <a:rPr kumimoji="1" lang="en-US" altLang="zh-CN" sz="2000" dirty="0" smtClean="0"/>
              <a:t>border-top</a:t>
            </a:r>
            <a:r>
              <a:rPr kumimoji="1" lang="zh-CN" altLang="en-US" sz="2000" dirty="0" smtClean="0"/>
              <a:t> 设置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父元素没有 </a:t>
            </a:r>
            <a:r>
              <a:rPr kumimoji="1" lang="en-US" altLang="zh-CN" sz="2000" dirty="0" smtClean="0"/>
              <a:t>padding-top</a:t>
            </a:r>
            <a:r>
              <a:rPr kumimoji="1" lang="zh-CN" altLang="en-US" sz="2000" dirty="0" smtClean="0"/>
              <a:t> 设置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父元素和第一个子元素之间没有 </a:t>
            </a:r>
            <a:r>
              <a:rPr kumimoji="1" lang="en-US" altLang="zh-CN" sz="2000" dirty="0" smtClean="0"/>
              <a:t>inline</a:t>
            </a:r>
            <a:r>
              <a:rPr kumimoji="1" lang="zh-CN" altLang="en-US" sz="2000" dirty="0" smtClean="0"/>
              <a:t> 元素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499992" y="1563638"/>
            <a:ext cx="42484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margin-bottom</a:t>
            </a:r>
            <a:r>
              <a:rPr kumimoji="1" lang="zh-CN" altLang="en-US" sz="2400" dirty="0" smtClean="0"/>
              <a:t> 重叠</a:t>
            </a:r>
            <a:endParaRPr kumimoji="1" lang="en-US" altLang="zh-CN" sz="2400" dirty="0" smtClean="0"/>
          </a:p>
          <a:p>
            <a:endParaRPr kumimoji="1"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父元素是非块状格式化上下文元素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父元素没有 </a:t>
            </a:r>
            <a:r>
              <a:rPr kumimoji="1" lang="en-US" altLang="zh-CN" sz="2000" dirty="0" smtClean="0"/>
              <a:t>border-bottom</a:t>
            </a:r>
            <a:r>
              <a:rPr kumimoji="1" lang="zh-CN" altLang="en-US" sz="2000" dirty="0" smtClean="0"/>
              <a:t> 设置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父元素没有 </a:t>
            </a:r>
            <a:r>
              <a:rPr kumimoji="1" lang="en-US" altLang="zh-CN" sz="2000" dirty="0" smtClean="0"/>
              <a:t>padding-</a:t>
            </a:r>
            <a:r>
              <a:rPr kumimoji="1" lang="en-US" altLang="zh-CN" sz="2000" dirty="0"/>
              <a:t>bottom</a:t>
            </a:r>
            <a:r>
              <a:rPr kumimoji="1" lang="zh-CN" altLang="en-US" sz="2000" dirty="0" smtClean="0"/>
              <a:t> 设置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父元素和最后一个子元素之间没有 </a:t>
            </a:r>
            <a:r>
              <a:rPr kumimoji="1" lang="en-US" altLang="zh-CN" sz="2000" dirty="0" smtClean="0"/>
              <a:t>inline</a:t>
            </a:r>
            <a:r>
              <a:rPr kumimoji="1" lang="zh-CN" altLang="en-US" sz="2000" dirty="0" smtClean="0"/>
              <a:t> 元素</a:t>
            </a:r>
            <a:endParaRPr kumimoji="1"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000" dirty="0" smtClean="0"/>
              <a:t>父元素没有 </a:t>
            </a:r>
            <a:r>
              <a:rPr kumimoji="1" lang="en-US" altLang="zh-CN" sz="2000" dirty="0" smtClean="0"/>
              <a:t>height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min-height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max-height</a:t>
            </a:r>
            <a:r>
              <a:rPr kumimoji="1" lang="zh-CN" altLang="en-US" sz="2000" dirty="0" smtClean="0"/>
              <a:t> 设置</a:t>
            </a:r>
            <a:endParaRPr kumimoji="1" lang="en-US" altLang="zh-CN" sz="20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79512" y="442130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关于 </a:t>
            </a:r>
            <a:r>
              <a:rPr kumimoji="1" lang="en-US" altLang="zh-CN" dirty="0"/>
              <a:t>BFC</a:t>
            </a:r>
            <a:r>
              <a:rPr kumimoji="1" lang="zh-CN" altLang="en-US" dirty="0"/>
              <a:t> 相关知识可以</a:t>
            </a:r>
            <a:r>
              <a:rPr kumimoji="1" lang="zh-CN" altLang="en-US" dirty="0" smtClean="0"/>
              <a:t>参考</a:t>
            </a:r>
            <a:r>
              <a:rPr kumimoji="1" lang="zh-CN" altLang="en-US" dirty="0" smtClean="0">
                <a:hlinkClick r:id="rId3"/>
              </a:rPr>
              <a:t>这篇文章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175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父子元素重叠</a:t>
            </a:r>
            <a:endParaRPr lang="fr-FR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5" y="1156100"/>
            <a:ext cx="7413261" cy="1055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5" y="2211710"/>
            <a:ext cx="7091321" cy="1215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15" y="3867894"/>
            <a:ext cx="7595377" cy="12902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3540" y="343584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实际上父元素是有背景的，下图是没有发生重叠的情况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0941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59832" y="134761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学好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9832" y="184237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8" name="矩形 7"/>
          <p:cNvSpPr/>
          <p:nvPr/>
        </p:nvSpPr>
        <p:spPr>
          <a:xfrm>
            <a:off x="627700" y="228898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3200" b="1" dirty="0" smtClean="0">
                <a:solidFill>
                  <a:srgbClr val="CD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分享内容</a:t>
            </a:r>
            <a:endParaRPr lang="en-US" altLang="zh-CN" sz="3200" b="1" dirty="0" smtClean="0">
              <a:solidFill>
                <a:srgbClr val="CD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59832" y="234643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技巧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59832" y="285049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书籍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9832" y="3354546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59832" y="385860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77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26237"/>
            <a:ext cx="7091321" cy="1215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724" y="2067694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等同于给父元素设置 </a:t>
            </a:r>
            <a:r>
              <a:rPr lang="en-US" altLang="zh-CN" dirty="0"/>
              <a:t>margin-top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1" y="2506204"/>
            <a:ext cx="7086600" cy="800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1560" y="3363838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也等同于给父子元素同时设置 </a:t>
            </a:r>
            <a:r>
              <a:rPr lang="en-US" altLang="zh-CN" dirty="0"/>
              <a:t>margin-top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88" y="3867894"/>
            <a:ext cx="6045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483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空</a:t>
            </a:r>
            <a:r>
              <a:rPr lang="en-US" altLang="zh-CN" sz="2400" b="1" dirty="0"/>
              <a:t>block</a:t>
            </a:r>
            <a:r>
              <a:rPr lang="zh-CN" altLang="en-US" sz="2400" b="1" dirty="0"/>
              <a:t>元素重叠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9552" y="2940048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设置元素 </a:t>
            </a:r>
            <a:r>
              <a:rPr kumimoji="1" lang="en-US" altLang="zh-CN" dirty="0" smtClean="0"/>
              <a:t>border</a:t>
            </a:r>
            <a:r>
              <a:rPr kumimoji="1" lang="zh-CN" altLang="en-US" dirty="0" smtClean="0"/>
              <a:t> 值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设置元素 </a:t>
            </a:r>
            <a:r>
              <a:rPr kumimoji="1" lang="en-US" altLang="zh-CN" dirty="0" smtClean="0"/>
              <a:t>padding</a:t>
            </a:r>
            <a:r>
              <a:rPr kumimoji="1" lang="zh-CN" altLang="en-US" dirty="0" smtClean="0"/>
              <a:t> 值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里面有 </a:t>
            </a:r>
            <a:r>
              <a:rPr kumimoji="1" lang="en-US" altLang="zh-CN" dirty="0" smtClean="0"/>
              <a:t>inline</a:t>
            </a:r>
            <a:r>
              <a:rPr kumimoji="1" lang="zh-CN" altLang="en-US" dirty="0" smtClean="0"/>
              <a:t> 元素，比如空格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设置 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 或 </a:t>
            </a:r>
            <a:r>
              <a:rPr kumimoji="1" lang="en-US" altLang="zh-CN" dirty="0" smtClean="0"/>
              <a:t>min-height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0" y="1205103"/>
            <a:ext cx="7886700" cy="40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666768"/>
            <a:ext cx="7162800" cy="76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9552" y="249974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干掉空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元素重叠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84530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margin </a:t>
            </a:r>
            <a:r>
              <a:rPr lang="zh-CN" altLang="en-US" sz="2400" dirty="0"/>
              <a:t>重叠计算规则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7200" y="1563638"/>
            <a:ext cx="8003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参与</a:t>
            </a:r>
            <a:r>
              <a:rPr lang="zh-CN" altLang="en-US" dirty="0"/>
              <a:t>重叠</a:t>
            </a:r>
            <a:r>
              <a:rPr lang="zh-CN" altLang="en-US" dirty="0" smtClean="0"/>
              <a:t>的 </a:t>
            </a:r>
            <a:r>
              <a:rPr lang="en-US" altLang="zh-CN" dirty="0"/>
              <a:t>margin </a:t>
            </a:r>
            <a:r>
              <a:rPr lang="zh-CN" altLang="en-US" dirty="0"/>
              <a:t>都是</a:t>
            </a:r>
            <a:r>
              <a:rPr lang="zh-CN" altLang="en-US" dirty="0" smtClean="0"/>
              <a:t>正值，取</a:t>
            </a:r>
            <a:r>
              <a:rPr lang="zh-CN" altLang="en-US" dirty="0"/>
              <a:t>其中 </a:t>
            </a:r>
            <a:r>
              <a:rPr lang="en-US" altLang="zh-CN" dirty="0"/>
              <a:t>margin </a:t>
            </a:r>
            <a:r>
              <a:rPr lang="zh-CN" altLang="en-US" dirty="0"/>
              <a:t>较大的值为最终 </a:t>
            </a:r>
            <a:r>
              <a:rPr lang="en-US" altLang="zh-CN" dirty="0"/>
              <a:t>margin 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参与</a:t>
            </a:r>
            <a:r>
              <a:rPr lang="zh-CN" altLang="en-US" dirty="0"/>
              <a:t>重叠</a:t>
            </a:r>
            <a:r>
              <a:rPr lang="zh-CN" altLang="en-US" dirty="0" smtClean="0"/>
              <a:t>的 </a:t>
            </a:r>
            <a:r>
              <a:rPr lang="en-US" altLang="zh-CN" dirty="0"/>
              <a:t>margin </a:t>
            </a:r>
            <a:r>
              <a:rPr lang="zh-CN" altLang="en-US" dirty="0"/>
              <a:t>都是</a:t>
            </a:r>
            <a:r>
              <a:rPr lang="zh-CN" altLang="en-US" dirty="0" smtClean="0"/>
              <a:t>负值，</a:t>
            </a:r>
            <a:r>
              <a:rPr lang="zh-CN" altLang="en-US" dirty="0"/>
              <a:t>取其中 </a:t>
            </a:r>
            <a:r>
              <a:rPr lang="en-US" altLang="zh-CN" dirty="0"/>
              <a:t>margin </a:t>
            </a:r>
            <a:r>
              <a:rPr lang="zh-CN" altLang="en-US" dirty="0" smtClean="0"/>
              <a:t>绝对值较</a:t>
            </a:r>
            <a:r>
              <a:rPr lang="zh-CN" altLang="en-US" dirty="0"/>
              <a:t>大的值为最终 </a:t>
            </a:r>
            <a:r>
              <a:rPr lang="en-US" altLang="zh-CN" dirty="0"/>
              <a:t>margin 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参与</a:t>
            </a:r>
            <a:r>
              <a:rPr lang="zh-CN" altLang="en-US" dirty="0"/>
              <a:t>重叠</a:t>
            </a:r>
            <a:r>
              <a:rPr lang="zh-CN" altLang="en-US" dirty="0" smtClean="0"/>
              <a:t>的 </a:t>
            </a:r>
            <a:r>
              <a:rPr lang="en-US" altLang="zh-CN" dirty="0"/>
              <a:t>margin </a:t>
            </a:r>
            <a:r>
              <a:rPr lang="zh-CN" altLang="en-US" dirty="0"/>
              <a:t>中有正值，有</a:t>
            </a:r>
            <a:r>
              <a:rPr lang="zh-CN" altLang="en-US" dirty="0" smtClean="0"/>
              <a:t>负值，先</a:t>
            </a:r>
            <a:r>
              <a:rPr lang="zh-CN" altLang="en-US" dirty="0"/>
              <a:t>取出负 </a:t>
            </a:r>
            <a:r>
              <a:rPr lang="en-US" altLang="zh-CN" dirty="0"/>
              <a:t>margin </a:t>
            </a:r>
            <a:r>
              <a:rPr lang="zh-CN" altLang="en-US" dirty="0"/>
              <a:t>中绝</a:t>
            </a:r>
            <a:r>
              <a:rPr lang="zh-CN" altLang="en-US" dirty="0" smtClean="0"/>
              <a:t>对值最</a:t>
            </a:r>
            <a:r>
              <a:rPr lang="zh-CN" altLang="en-US" dirty="0"/>
              <a:t>大的，</a:t>
            </a:r>
            <a:r>
              <a:rPr lang="zh-CN" altLang="en-US" dirty="0" smtClean="0"/>
              <a:t>然后和</a:t>
            </a:r>
            <a:r>
              <a:rPr lang="zh-CN" altLang="en-US" dirty="0"/>
              <a:t>正 </a:t>
            </a:r>
            <a:r>
              <a:rPr lang="en-US" altLang="zh-CN" dirty="0"/>
              <a:t>margin </a:t>
            </a:r>
            <a:r>
              <a:rPr lang="zh-CN" altLang="en-US" dirty="0"/>
              <a:t>值中最大的 </a:t>
            </a:r>
            <a:r>
              <a:rPr lang="en-US" altLang="zh-CN" dirty="0"/>
              <a:t>margin </a:t>
            </a:r>
            <a:r>
              <a:rPr lang="zh-CN" altLang="en-US" dirty="0" smtClean="0"/>
              <a:t>相加即为最后的 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 值。如果参与的重叠元素只有两个，则直接相加即为最终的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 值。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046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参与重叠的 </a:t>
            </a:r>
            <a:r>
              <a:rPr lang="en-US" altLang="zh-CN" sz="2400" dirty="0"/>
              <a:t>margin </a:t>
            </a:r>
            <a:r>
              <a:rPr lang="zh-CN" altLang="en-US" sz="2400" dirty="0"/>
              <a:t>都是正值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7614"/>
            <a:ext cx="7692192" cy="761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11" y="2223826"/>
            <a:ext cx="1512168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45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参与重叠的 </a:t>
            </a:r>
            <a:r>
              <a:rPr lang="en-US" altLang="zh-CN" sz="2400" dirty="0"/>
              <a:t>margin </a:t>
            </a:r>
            <a:r>
              <a:rPr lang="zh-CN" altLang="en-US" sz="2400" dirty="0"/>
              <a:t>都是负值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28" y="1401744"/>
            <a:ext cx="8174765" cy="6535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28" y="2427734"/>
            <a:ext cx="3810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1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参与</a:t>
            </a:r>
            <a:r>
              <a:rPr lang="zh-CN" altLang="en-US" sz="2400" dirty="0"/>
              <a:t>重叠</a:t>
            </a:r>
            <a:r>
              <a:rPr lang="zh-CN" altLang="en-US" sz="2400" dirty="0" smtClean="0"/>
              <a:t>的 </a:t>
            </a:r>
            <a:r>
              <a:rPr lang="en-US" altLang="zh-CN" sz="2400" dirty="0"/>
              <a:t>margin </a:t>
            </a:r>
            <a:r>
              <a:rPr lang="zh-CN" altLang="en-US" sz="2400" dirty="0"/>
              <a:t>中有正值，有负值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8" y="1419622"/>
            <a:ext cx="8255000" cy="77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725058"/>
            <a:ext cx="2311400" cy="2324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59632" y="2211710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mr-IN" dirty="0"/>
              <a:t>最终的 </a:t>
            </a:r>
            <a:r>
              <a:rPr lang="mr-IN" altLang="zh-CN" dirty="0" err="1"/>
              <a:t>margin</a:t>
            </a:r>
            <a:r>
              <a:rPr lang="mr-IN" altLang="zh-CN" dirty="0"/>
              <a:t> </a:t>
            </a:r>
            <a:r>
              <a:rPr lang="zh-CN" altLang="mr-IN" dirty="0"/>
              <a:t>应该是 </a:t>
            </a:r>
            <a:r>
              <a:rPr lang="mr-IN" altLang="zh-CN" dirty="0"/>
              <a:t>100 + (-50) = 50px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309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5184576" cy="16800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1" y="2783706"/>
            <a:ext cx="8291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注意：</a:t>
            </a:r>
            <a:r>
              <a:rPr lang="zh-CN" altLang="en-US" sz="1600" dirty="0" smtClean="0">
                <a:solidFill>
                  <a:srgbClr val="FF0000"/>
                </a:solidFill>
              </a:rPr>
              <a:t>相邻</a:t>
            </a:r>
            <a:r>
              <a:rPr lang="zh-CN" altLang="en-US" sz="1600" dirty="0">
                <a:solidFill>
                  <a:srgbClr val="FF0000"/>
                </a:solidFill>
              </a:rPr>
              <a:t>的 </a:t>
            </a:r>
            <a:r>
              <a:rPr lang="en-US" altLang="zh-CN" sz="1600" dirty="0">
                <a:solidFill>
                  <a:srgbClr val="FF0000"/>
                </a:solidFill>
              </a:rPr>
              <a:t>margin </a:t>
            </a:r>
            <a:r>
              <a:rPr lang="zh-CN" altLang="en-US" sz="1600" dirty="0">
                <a:solidFill>
                  <a:srgbClr val="FF0000"/>
                </a:solidFill>
              </a:rPr>
              <a:t>要一起参与计算，不得分步</a:t>
            </a:r>
            <a:r>
              <a:rPr lang="zh-CN" altLang="en-US" sz="1600" dirty="0" smtClean="0">
                <a:solidFill>
                  <a:srgbClr val="FF0000"/>
                </a:solidFill>
              </a:rPr>
              <a:t>计算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1600" dirty="0" smtClean="0"/>
              <a:t>错误</a:t>
            </a:r>
            <a:r>
              <a:rPr lang="zh-CN" altLang="en-US" sz="1600" dirty="0"/>
              <a:t>的计算方式</a:t>
            </a:r>
            <a:r>
              <a:rPr lang="zh-CN" altLang="en-US" sz="1600" dirty="0" smtClean="0"/>
              <a:t>：分别</a:t>
            </a:r>
            <a:r>
              <a:rPr lang="zh-CN" altLang="en-US" sz="1600" dirty="0"/>
              <a:t>算 </a:t>
            </a:r>
            <a:r>
              <a:rPr lang="en-US" altLang="zh-CN" sz="1600" dirty="0"/>
              <a:t>A </a:t>
            </a:r>
            <a:r>
              <a:rPr lang="zh-CN" altLang="en-US" sz="1600" dirty="0"/>
              <a:t>和其父元素</a:t>
            </a:r>
            <a:r>
              <a:rPr lang="zh-CN" altLang="en-US" sz="1600" dirty="0" smtClean="0"/>
              <a:t>的重叠，然后</a:t>
            </a:r>
            <a:r>
              <a:rPr lang="zh-CN" altLang="en-US" sz="1600" dirty="0"/>
              <a:t>与其父元素的父元素</a:t>
            </a:r>
            <a:r>
              <a:rPr lang="zh-CN" altLang="en-US" sz="1600" dirty="0" smtClean="0"/>
              <a:t>的重叠，</a:t>
            </a:r>
            <a:endParaRPr lang="en-US" altLang="zh-CN" sz="1600" dirty="0" smtClean="0"/>
          </a:p>
          <a:p>
            <a:r>
              <a:rPr lang="zh-CN" altLang="en-US" sz="1600" dirty="0" smtClean="0"/>
              <a:t>这个</a:t>
            </a:r>
            <a:r>
              <a:rPr lang="zh-CN" altLang="en-US" sz="1600" dirty="0"/>
              <a:t>值算出来之后，应该是 </a:t>
            </a:r>
            <a:r>
              <a:rPr lang="en-US" altLang="zh-CN" sz="1600" dirty="0"/>
              <a:t>90px</a:t>
            </a:r>
            <a:r>
              <a:rPr lang="zh-CN" altLang="en-US" sz="1600" dirty="0" smtClean="0"/>
              <a:t>。再算</a:t>
            </a:r>
            <a:r>
              <a:rPr lang="zh-CN" altLang="en-US" sz="1600" dirty="0"/>
              <a:t>出 </a:t>
            </a:r>
            <a:r>
              <a:rPr lang="en-US" altLang="zh-CN" sz="1600" dirty="0"/>
              <a:t>B </a:t>
            </a:r>
            <a:r>
              <a:rPr lang="zh-CN" altLang="en-US" sz="1600" dirty="0" smtClean="0"/>
              <a:t>区域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为 </a:t>
            </a:r>
            <a:r>
              <a:rPr lang="en-US" altLang="zh-CN" sz="1600" dirty="0"/>
              <a:t>80px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en-US" sz="1600" dirty="0" smtClean="0"/>
              <a:t>然后</a:t>
            </a:r>
            <a:r>
              <a:rPr lang="zh-CN" altLang="en-US" sz="1600" dirty="0"/>
              <a:t>，</a:t>
            </a:r>
            <a:r>
              <a:rPr lang="en-US" altLang="zh-CN" sz="1600" dirty="0"/>
              <a:t>A</a:t>
            </a:r>
            <a:r>
              <a:rPr lang="zh-CN" altLang="en-US" sz="1600" dirty="0"/>
              <a:t>和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重叠计算，</a:t>
            </a:r>
            <a:r>
              <a:rPr lang="en-US" altLang="zh-CN" sz="1600" dirty="0"/>
              <a:t>margin </a:t>
            </a:r>
            <a:r>
              <a:rPr lang="zh-CN" altLang="en-US" sz="1600" dirty="0"/>
              <a:t>为 </a:t>
            </a:r>
            <a:r>
              <a:rPr lang="en-US" altLang="zh-CN" sz="1600" dirty="0"/>
              <a:t>90px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1600" dirty="0" smtClean="0"/>
              <a:t>正确的算法是：</a:t>
            </a:r>
            <a:r>
              <a:rPr lang="en-US" altLang="zh-CN" sz="1600" dirty="0" smtClean="0"/>
              <a:t>A </a:t>
            </a:r>
            <a:r>
              <a:rPr lang="zh-CN" altLang="en-US" sz="1600" dirty="0"/>
              <a:t>和 </a:t>
            </a:r>
            <a:r>
              <a:rPr lang="en-US" altLang="zh-CN" sz="1600" dirty="0"/>
              <a:t>B </a:t>
            </a:r>
            <a:r>
              <a:rPr lang="zh-CN" altLang="en-US" sz="1600" dirty="0"/>
              <a:t>之间的 </a:t>
            </a:r>
            <a:r>
              <a:rPr lang="en-US" altLang="zh-CN" sz="1600" dirty="0" smtClean="0"/>
              <a:t>margin</a:t>
            </a:r>
            <a:r>
              <a:rPr lang="zh-CN" altLang="en-US" sz="1600" dirty="0"/>
              <a:t>重叠</a:t>
            </a:r>
            <a:r>
              <a:rPr lang="zh-CN" altLang="en-US" sz="1600" dirty="0" smtClean="0"/>
              <a:t>产生</a:t>
            </a:r>
            <a:r>
              <a:rPr lang="zh-CN" altLang="en-US" sz="1600" dirty="0"/>
              <a:t>的 </a:t>
            </a:r>
            <a:r>
              <a:rPr lang="en-US" altLang="zh-CN" sz="1600" dirty="0"/>
              <a:t>margin</a:t>
            </a:r>
            <a:r>
              <a:rPr lang="zh-CN" altLang="en-US" sz="1600" dirty="0"/>
              <a:t>，是</a:t>
            </a:r>
            <a:r>
              <a:rPr lang="en-US" altLang="zh-CN" sz="1600" dirty="0"/>
              <a:t>6</a:t>
            </a:r>
            <a:r>
              <a:rPr lang="zh-CN" altLang="en-US" sz="1600" dirty="0"/>
              <a:t>个相邻 </a:t>
            </a:r>
            <a:r>
              <a:rPr lang="en-US" altLang="zh-CN" sz="1600" dirty="0" smtClean="0"/>
              <a:t>margin</a:t>
            </a:r>
            <a:r>
              <a:rPr lang="zh-CN" altLang="en-US" sz="1600" dirty="0"/>
              <a:t>重叠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结果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1600" dirty="0" smtClean="0"/>
              <a:t>将</a:t>
            </a:r>
            <a:r>
              <a:rPr lang="zh-CN" altLang="en-US" sz="1600" dirty="0"/>
              <a:t>其 </a:t>
            </a:r>
            <a:r>
              <a:rPr lang="en-US" altLang="zh-CN" sz="1600" dirty="0"/>
              <a:t>margin </a:t>
            </a:r>
            <a:r>
              <a:rPr lang="zh-CN" altLang="en-US" sz="1600" dirty="0"/>
              <a:t>值分为两组：</a:t>
            </a:r>
          </a:p>
          <a:p>
            <a:r>
              <a:rPr lang="zh-CN" altLang="en-US" sz="1600" dirty="0"/>
              <a:t>正值：</a:t>
            </a:r>
            <a:r>
              <a:rPr lang="en-US" altLang="zh-CN" sz="1600" dirty="0"/>
              <a:t>50px</a:t>
            </a:r>
            <a:r>
              <a:rPr lang="zh-CN" altLang="en-US" sz="1600" dirty="0"/>
              <a:t>，</a:t>
            </a:r>
            <a:r>
              <a:rPr lang="en-US" altLang="zh-CN" sz="1600" dirty="0"/>
              <a:t>150px</a:t>
            </a:r>
            <a:r>
              <a:rPr lang="zh-CN" altLang="en-US" sz="1600" dirty="0"/>
              <a:t>，</a:t>
            </a:r>
            <a:r>
              <a:rPr lang="en-US" altLang="zh-CN" sz="1600" dirty="0" smtClean="0"/>
              <a:t>200px</a:t>
            </a:r>
            <a:r>
              <a:rPr lang="zh-CN" altLang="en-US" sz="1600" dirty="0" smtClean="0"/>
              <a:t>       负值</a:t>
            </a:r>
            <a:r>
              <a:rPr lang="zh-CN" altLang="en-US" sz="1600" dirty="0"/>
              <a:t>：</a:t>
            </a:r>
            <a:r>
              <a:rPr lang="en-US" altLang="zh-CN" sz="1600" dirty="0"/>
              <a:t>-60px</a:t>
            </a:r>
            <a:r>
              <a:rPr lang="zh-CN" altLang="en-US" sz="1600" dirty="0"/>
              <a:t>，</a:t>
            </a:r>
            <a:r>
              <a:rPr lang="en-US" altLang="zh-CN" sz="1600" dirty="0"/>
              <a:t>-100px</a:t>
            </a:r>
            <a:r>
              <a:rPr lang="zh-CN" altLang="en-US" sz="1600" dirty="0"/>
              <a:t>，</a:t>
            </a:r>
            <a:r>
              <a:rPr lang="en-US" altLang="zh-CN" sz="1600" dirty="0"/>
              <a:t>-120px</a:t>
            </a:r>
          </a:p>
          <a:p>
            <a:r>
              <a:rPr lang="zh-CN" altLang="en-US" sz="1600" dirty="0"/>
              <a:t>根据有正有负时的计算规则，正值的最大值为 </a:t>
            </a:r>
            <a:r>
              <a:rPr lang="en-US" altLang="zh-CN" sz="1600" dirty="0"/>
              <a:t>200px</a:t>
            </a:r>
            <a:r>
              <a:rPr lang="zh-CN" altLang="en-US" sz="1600" dirty="0"/>
              <a:t>，负值中绝对值最大的是 </a:t>
            </a:r>
            <a:r>
              <a:rPr lang="en-US" altLang="zh-CN" sz="1600" dirty="0"/>
              <a:t>-120px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r>
              <a:rPr lang="zh-CN" altLang="en-US" sz="1600" dirty="0" smtClean="0"/>
              <a:t>所以</a:t>
            </a:r>
            <a:r>
              <a:rPr lang="zh-CN" altLang="en-US" sz="1600" dirty="0"/>
              <a:t>，最终折叠后的 </a:t>
            </a:r>
            <a:r>
              <a:rPr lang="en-US" altLang="zh-CN" sz="1600" dirty="0"/>
              <a:t>margin </a:t>
            </a:r>
            <a:r>
              <a:rPr lang="zh-CN" altLang="en-US" sz="1600" dirty="0"/>
              <a:t>应该是 </a:t>
            </a:r>
            <a:r>
              <a:rPr lang="en-US" altLang="zh-CN" sz="1600" dirty="0"/>
              <a:t>200 + (-120) = 80px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457200" y="731480"/>
            <a:ext cx="822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 dirty="0" smtClean="0"/>
              <a:t>参与</a:t>
            </a:r>
            <a:r>
              <a:rPr lang="zh-CN" altLang="en-US" sz="2000" dirty="0"/>
              <a:t>重叠</a:t>
            </a:r>
            <a:r>
              <a:rPr lang="zh-CN" altLang="en-US" sz="2000" dirty="0" smtClean="0"/>
              <a:t>的 </a:t>
            </a:r>
            <a:r>
              <a:rPr lang="en-US" altLang="zh-CN" sz="2000" dirty="0"/>
              <a:t>margin </a:t>
            </a:r>
            <a:r>
              <a:rPr lang="zh-CN" altLang="en-US" sz="2000" dirty="0"/>
              <a:t>中</a:t>
            </a:r>
            <a:r>
              <a:rPr lang="zh-CN" altLang="en-US" sz="2000" dirty="0" smtClean="0"/>
              <a:t>有多个正值和负值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775988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779662"/>
            <a:ext cx="6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201" y="1794178"/>
            <a:ext cx="8291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对于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 重叠，新的 </a:t>
            </a:r>
            <a:r>
              <a:rPr lang="en-US" altLang="zh-CN" sz="1600" dirty="0" smtClean="0"/>
              <a:t>CSS3</a:t>
            </a:r>
            <a:r>
              <a:rPr lang="zh-CN" altLang="en-US" sz="1600" dirty="0" smtClean="0"/>
              <a:t>又添加了一个特性，</a:t>
            </a:r>
            <a:r>
              <a:rPr lang="en-US" altLang="zh-CN" sz="1600" dirty="0" smtClean="0"/>
              <a:t>margin-collapse</a:t>
            </a:r>
            <a:r>
              <a:rPr lang="zh-CN" altLang="en-US" sz="1600" dirty="0" smtClean="0"/>
              <a:t>，他有三个属性值，分别是 </a:t>
            </a:r>
            <a:r>
              <a:rPr lang="en-US" altLang="zh-CN" sz="1600" dirty="0" smtClean="0"/>
              <a:t>collapse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重叠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默认值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discard(</a:t>
            </a:r>
            <a:r>
              <a:rPr lang="zh-CN" altLang="en-US" sz="1600" dirty="0" smtClean="0"/>
              <a:t>取消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，即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 为</a:t>
            </a:r>
            <a:r>
              <a:rPr lang="en-US" altLang="zh-CN" sz="1600" dirty="0" smtClean="0"/>
              <a:t>0)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和 </a:t>
            </a:r>
            <a:r>
              <a:rPr lang="en-US" altLang="zh-CN" sz="1600" dirty="0" smtClean="0"/>
              <a:t>separate(</a:t>
            </a:r>
            <a:r>
              <a:rPr lang="zh-CN" altLang="en-US" sz="1600" dirty="0" smtClean="0"/>
              <a:t>不重叠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对于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 重叠，有时我们不需要，这时候就可以用这个属性把 </a:t>
            </a:r>
            <a:r>
              <a:rPr lang="en-US" altLang="zh-CN" sz="1600" dirty="0" smtClean="0"/>
              <a:t>margin</a:t>
            </a:r>
            <a:r>
              <a:rPr lang="zh-CN" altLang="en-US" sz="1600" dirty="0" smtClean="0"/>
              <a:t> 干掉。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目前只有 </a:t>
            </a:r>
            <a:r>
              <a:rPr lang="en-US" altLang="zh-CN" sz="1600" dirty="0" err="1" smtClean="0"/>
              <a:t>webkit</a:t>
            </a:r>
            <a:r>
              <a:rPr lang="zh-CN" altLang="en-US" sz="1600" dirty="0" smtClean="0"/>
              <a:t> 内核的浏览器实现了该属性，需要添加前缀 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webkit</a:t>
            </a:r>
            <a:r>
              <a:rPr lang="en-US" altLang="zh-CN" sz="1600" dirty="0" smtClean="0"/>
              <a:t>-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467544" y="98757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margin-collapse</a:t>
            </a:r>
            <a:r>
              <a:rPr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422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margin</a:t>
            </a:r>
            <a:r>
              <a:rPr lang="zh-CN" altLang="en-US" sz="2400" b="1" dirty="0" smtClean="0"/>
              <a:t>  </a:t>
            </a:r>
            <a:r>
              <a:rPr lang="en-US" altLang="zh-CN" sz="2400" b="1" dirty="0" smtClean="0"/>
              <a:t>auto</a:t>
            </a:r>
            <a:r>
              <a:rPr lang="zh-CN" altLang="en-US" sz="2400" b="1" dirty="0" smtClean="0"/>
              <a:t> 垂直居中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95400"/>
            <a:ext cx="5400600" cy="18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47814"/>
            <a:ext cx="6705600" cy="120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552" y="4592548"/>
            <a:ext cx="770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当然我们也可以使用 </a:t>
            </a:r>
            <a:r>
              <a:rPr lang="en-US" altLang="zh-CN" dirty="0"/>
              <a:t>writing-mode: </a:t>
            </a:r>
            <a:r>
              <a:rPr lang="en-US" altLang="zh-CN" dirty="0" err="1" smtClean="0"/>
              <a:t>vertical-lr</a:t>
            </a:r>
            <a:r>
              <a:rPr lang="en-US" altLang="zh-CN" dirty="0" err="1"/>
              <a:t>;</a:t>
            </a:r>
            <a:r>
              <a:rPr lang="en-US" altLang="zh-CN" dirty="0" err="1" smtClean="0"/>
              <a:t>margin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auto;</a:t>
            </a:r>
            <a:r>
              <a:rPr lang="zh-CN" altLang="en-US" dirty="0" smtClean="0"/>
              <a:t> 设置垂直居中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70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771550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margin-start</a:t>
            </a:r>
            <a:r>
              <a:rPr lang="zh-CN" altLang="en-US" sz="2400" dirty="0"/>
              <a:t> 和 </a:t>
            </a:r>
            <a:r>
              <a:rPr lang="en-US" altLang="zh-CN" sz="2400" dirty="0"/>
              <a:t>margin-end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537" y="1203598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兼容性：</a:t>
            </a:r>
            <a:r>
              <a:rPr kumimoji="1" lang="en-US" altLang="zh-CN" dirty="0" err="1" smtClean="0"/>
              <a:t>ie</a:t>
            </a:r>
            <a:r>
              <a:rPr kumimoji="1" lang="zh-CN" altLang="en-US" dirty="0" smtClean="0"/>
              <a:t> 不支持，</a:t>
            </a: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Firefox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Safari</a:t>
            </a:r>
            <a:r>
              <a:rPr kumimoji="1" lang="zh-CN" altLang="en-US" dirty="0" smtClean="0"/>
              <a:t> 支持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需要前缀</a:t>
            </a:r>
            <a:r>
              <a:rPr lang="en-US" altLang="zh-CN" dirty="0"/>
              <a:t>-</a:t>
            </a:r>
            <a:r>
              <a:rPr lang="en-US" altLang="zh-CN" dirty="0" err="1" smtClean="0"/>
              <a:t>webkit</a:t>
            </a:r>
            <a:r>
              <a:rPr lang="en-US" altLang="zh-CN" dirty="0" smtClean="0"/>
              <a:t>-</a:t>
            </a:r>
            <a:r>
              <a:rPr lang="zh-CN" altLang="en-US" dirty="0" smtClean="0"/>
              <a:t>或 </a:t>
            </a:r>
            <a:r>
              <a:rPr lang="mr-IN" altLang="zh-CN" dirty="0" smtClean="0"/>
              <a:t>–</a:t>
            </a:r>
            <a:r>
              <a:rPr lang="en-US" altLang="zh-CN" dirty="0" err="1" smtClean="0"/>
              <a:t>moz</a:t>
            </a:r>
            <a:r>
              <a:rPr lang="en-US" altLang="zh-CN" dirty="0" smtClean="0"/>
              <a:t>-</a:t>
            </a:r>
            <a:r>
              <a:rPr lang="zh-CN" altLang="en-US" dirty="0" smtClean="0"/>
              <a:t>等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，由于 </a:t>
            </a:r>
            <a:r>
              <a:rPr kumimoji="1" lang="en-US" altLang="zh-CN" dirty="0" err="1" smtClean="0"/>
              <a:t>ie</a:t>
            </a:r>
            <a:r>
              <a:rPr kumimoji="1" lang="zh-CN" altLang="en-US" dirty="0" smtClean="0"/>
              <a:t>不支持，所以可以在移动端使用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默认 </a:t>
            </a:r>
            <a:r>
              <a:rPr kumimoji="1" lang="en-US" altLang="zh-CN" dirty="0" smtClean="0"/>
              <a:t>margin-start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跟 </a:t>
            </a:r>
            <a:r>
              <a:rPr kumimoji="1" lang="en-US" altLang="zh-CN" dirty="0" smtClean="0"/>
              <a:t>margin-left</a:t>
            </a:r>
            <a:r>
              <a:rPr kumimoji="1" lang="zh-CN" altLang="en-US" dirty="0" smtClean="0"/>
              <a:t> 效果是一样的，但当设置 </a:t>
            </a:r>
            <a:r>
              <a:rPr kumimoji="1" lang="en-US" altLang="zh-CN" dirty="0" smtClean="0"/>
              <a:t>direction: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rtl</a:t>
            </a:r>
            <a:r>
              <a:rPr kumimoji="1" lang="zh-CN" altLang="en-US" dirty="0" smtClean="0"/>
              <a:t> 时，相当于 </a:t>
            </a:r>
            <a:r>
              <a:rPr kumimoji="1" lang="en-US" altLang="zh-CN" dirty="0" smtClean="0"/>
              <a:t>margin-right</a:t>
            </a:r>
            <a:r>
              <a:rPr kumimoji="1" lang="zh-CN" altLang="en-US" dirty="0" smtClean="0"/>
              <a:t>；当设置 </a:t>
            </a:r>
            <a:r>
              <a:rPr kumimoji="1" lang="en-US" altLang="zh-CN" dirty="0" smtClean="0"/>
              <a:t>writing-mode: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vertical-</a:t>
            </a:r>
            <a:r>
              <a:rPr kumimoji="1" lang="en-US" altLang="zh-CN" dirty="0" err="1" smtClean="0"/>
              <a:t>lr</a:t>
            </a:r>
            <a:r>
              <a:rPr kumimoji="1" lang="en-US" altLang="zh-CN" dirty="0" smtClean="0"/>
              <a:t>;</a:t>
            </a:r>
            <a:r>
              <a:rPr kumimoji="1" lang="zh-CN" altLang="en-US" dirty="0" smtClean="0"/>
              <a:t> 时，相对于 </a:t>
            </a:r>
            <a:r>
              <a:rPr kumimoji="1" lang="en-US" altLang="zh-CN" dirty="0" smtClean="0"/>
              <a:t>margin-top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margin-end</a:t>
            </a:r>
            <a:r>
              <a:rPr kumimoji="1" lang="zh-CN" altLang="en-US" dirty="0" smtClean="0"/>
              <a:t> 正好相反，默认跟 </a:t>
            </a:r>
            <a:r>
              <a:rPr kumimoji="1" lang="en-US" altLang="zh-CN" dirty="0" smtClean="0"/>
              <a:t>margin-right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效果一样。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margin-start</a:t>
            </a:r>
            <a:r>
              <a:rPr kumimoji="1" lang="zh-CN" altLang="en-US" dirty="0" smtClean="0"/>
              <a:t>可以理解为当前文档流开始位置的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值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除了 </a:t>
            </a:r>
            <a:r>
              <a:rPr kumimoji="1" lang="en-US" altLang="zh-CN" dirty="0" smtClean="0"/>
              <a:t>margin-start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margin-end</a:t>
            </a:r>
            <a:r>
              <a:rPr kumimoji="1" lang="zh-CN" altLang="en-US" dirty="0" smtClean="0"/>
              <a:t>，还有 </a:t>
            </a:r>
            <a:r>
              <a:rPr kumimoji="1" lang="en-US" altLang="zh-CN" dirty="0" smtClean="0"/>
              <a:t>margin-before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margin-after</a:t>
            </a:r>
            <a:r>
              <a:rPr kumimoji="1" lang="zh-CN" altLang="en-US" dirty="0" smtClean="0"/>
              <a:t>，默认情况下 </a:t>
            </a:r>
            <a:r>
              <a:rPr kumimoji="1" lang="en-US" altLang="zh-CN" dirty="0" smtClean="0"/>
              <a:t>margin-before</a:t>
            </a:r>
            <a:r>
              <a:rPr kumimoji="1" lang="zh-CN" altLang="en-US" dirty="0" smtClean="0"/>
              <a:t> 相当于 </a:t>
            </a:r>
            <a:r>
              <a:rPr kumimoji="1" lang="en-US" altLang="zh-CN" dirty="0" smtClean="0"/>
              <a:t>margin-top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margin-after</a:t>
            </a:r>
            <a:r>
              <a:rPr kumimoji="1" lang="zh-CN" altLang="en-US" dirty="0" smtClean="0"/>
              <a:t> 相当于 </a:t>
            </a:r>
            <a:r>
              <a:rPr kumimoji="1" lang="en-US" altLang="zh-CN" dirty="0" smtClean="0"/>
              <a:t>margin-bottom</a:t>
            </a:r>
            <a:r>
              <a:rPr kumimoji="1" lang="zh-CN" altLang="en-US" dirty="0" smtClean="0"/>
              <a:t>，通过改变文档流，</a:t>
            </a:r>
            <a:r>
              <a:rPr kumimoji="1" lang="en-US" altLang="zh-CN" dirty="0" smtClean="0"/>
              <a:t>margin-before</a:t>
            </a:r>
            <a:r>
              <a:rPr kumimoji="1" lang="zh-CN" altLang="en-US" dirty="0" smtClean="0"/>
              <a:t> 可能等同于 </a:t>
            </a:r>
            <a:r>
              <a:rPr kumimoji="1" lang="en-US" altLang="zh-CN" dirty="0" smtClean="0"/>
              <a:t>margin-left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或 </a:t>
            </a:r>
            <a:r>
              <a:rPr kumimoji="1" lang="en-US" altLang="zh-CN" dirty="0" smtClean="0"/>
              <a:t>margin-right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7180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如何学好 </a:t>
            </a: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750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8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15566"/>
            <a:ext cx="2265723" cy="30243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1560" y="4155926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《CSS</a:t>
            </a:r>
            <a:r>
              <a:rPr kumimoji="1" lang="zh-CN" altLang="en-US" dirty="0" smtClean="0"/>
              <a:t> 权威指南</a:t>
            </a:r>
            <a:r>
              <a:rPr kumimoji="1" lang="en-US" altLang="zh-CN" dirty="0" smtClean="0"/>
              <a:t>》</a:t>
            </a:r>
          </a:p>
          <a:p>
            <a:pPr algn="ctr"/>
            <a:r>
              <a:rPr kumimoji="1" lang="en-US" altLang="zh-CN" dirty="0" smtClean="0"/>
              <a:t>2006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915566"/>
            <a:ext cx="2426402" cy="30243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43851" y="415592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精通 </a:t>
            </a:r>
            <a:r>
              <a:rPr kumimoji="1" lang="en-US" altLang="zh-CN" dirty="0" smtClean="0"/>
              <a:t>CSS》</a:t>
            </a:r>
          </a:p>
          <a:p>
            <a:pPr algn="ctr"/>
            <a:r>
              <a:rPr kumimoji="1" lang="en-US" altLang="zh-CN" dirty="0" smtClean="0"/>
              <a:t>2006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478" y="853415"/>
            <a:ext cx="2445726" cy="30864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09771" y="415592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《CSS</a:t>
            </a:r>
            <a:r>
              <a:rPr kumimoji="1" lang="zh-CN" altLang="en-US" dirty="0" smtClean="0"/>
              <a:t> 揭秘</a:t>
            </a:r>
            <a:r>
              <a:rPr kumimoji="1" lang="en-US" altLang="zh-CN" dirty="0" smtClean="0"/>
              <a:t>》</a:t>
            </a:r>
          </a:p>
          <a:p>
            <a:pPr algn="ctr"/>
            <a:r>
              <a:rPr kumimoji="1" lang="en-US" altLang="zh-CN" dirty="0" smtClean="0"/>
              <a:t>2015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76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251995"/>
            <a:ext cx="8229600" cy="53577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“近十年来最重要的 </a:t>
            </a:r>
            <a:r>
              <a:rPr lang="en-US" altLang="zh-CN" dirty="0" smtClean="0"/>
              <a:t>CSS</a:t>
            </a:r>
            <a:r>
              <a:rPr lang="zh-CN" altLang="en-US" dirty="0" smtClean="0"/>
              <a:t> 图书，没有之一”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087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9" y="1131590"/>
            <a:ext cx="2445726" cy="30864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254529"/>
            <a:ext cx="1117600" cy="1257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8979" y="1131590"/>
            <a:ext cx="2993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Verou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资深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开发者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W3C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工作组特邀专家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28" y="3087778"/>
            <a:ext cx="1143000" cy="1130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76056" y="2859782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魔法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原名张鹏，国内知名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技术专家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曾为 </a:t>
            </a:r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 翻译过大量文档，在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Conf</a:t>
            </a:r>
            <a:r>
              <a:rPr kumimoji="1" lang="zh-CN" altLang="en-US" dirty="0" smtClean="0"/>
              <a:t> 上有过技术分享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2243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105958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这本书好在哪里？</a:t>
            </a:r>
            <a:endParaRPr kumimoji="1"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1851670"/>
            <a:ext cx="77429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/>
              <a:t>专业的 </a:t>
            </a:r>
            <a:r>
              <a:rPr lang="en-US" altLang="zh-CN" sz="2400" dirty="0"/>
              <a:t>CSS</a:t>
            </a:r>
            <a:r>
              <a:rPr lang="zh-CN" altLang="en-US" sz="2400" dirty="0"/>
              <a:t> 开发者需要知道的知识和</a:t>
            </a:r>
            <a:r>
              <a:rPr lang="zh-CN" altLang="en-US" sz="2400" dirty="0" smtClean="0"/>
              <a:t>技巧</a:t>
            </a: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/>
              <a:t>立足</a:t>
            </a:r>
            <a:r>
              <a:rPr lang="zh-CN" altLang="en-US" sz="2400" dirty="0"/>
              <a:t>当下，面向未来，解决现在的难题，同时告诉你未来怎么</a:t>
            </a:r>
            <a:r>
              <a:rPr lang="zh-CN" altLang="en-US" sz="2400" dirty="0" smtClean="0"/>
              <a:t>解决</a:t>
            </a:r>
            <a:endParaRPr lang="en-US" altLang="zh-CN" sz="2400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/>
              <a:t>“</a:t>
            </a:r>
            <a:r>
              <a:rPr lang="zh-CN" altLang="en-US" sz="2400" dirty="0"/>
              <a:t>授人以渔</a:t>
            </a:r>
            <a:r>
              <a:rPr lang="zh-CN" altLang="en-US" sz="2400" dirty="0" smtClean="0"/>
              <a:t>”，不仅</a:t>
            </a:r>
            <a:r>
              <a:rPr lang="zh-CN" altLang="en-US" sz="2400" dirty="0"/>
              <a:t>告诉你解决问题</a:t>
            </a:r>
            <a:r>
              <a:rPr lang="zh-CN" altLang="en-US" sz="2400" dirty="0" smtClean="0"/>
              <a:t>的方法</a:t>
            </a:r>
            <a:r>
              <a:rPr lang="zh-CN" altLang="en-US" sz="2400" dirty="0"/>
              <a:t>，还告诉</a:t>
            </a:r>
            <a:r>
              <a:rPr lang="zh-CN" altLang="en-US" sz="2400" dirty="0" smtClean="0"/>
              <a:t>你思路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2179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771550"/>
            <a:ext cx="5544616" cy="41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3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15566"/>
            <a:ext cx="651035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17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5457" y="228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/>
              <a:t>举个例子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71872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25457" y="228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/>
              <a:t>多重边框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476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71550"/>
            <a:ext cx="4631073" cy="43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2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843558"/>
            <a:ext cx="8712968" cy="4032448"/>
          </a:xfrm>
        </p:spPr>
        <p:txBody>
          <a:bodyPr/>
          <a:lstStyle/>
          <a:p>
            <a:r>
              <a:rPr lang="zh-CN" altLang="en-US" sz="2800" dirty="0" smtClean="0"/>
              <a:t>拥抱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，对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 充满热情</a:t>
            </a:r>
            <a:endParaRPr lang="en-US" altLang="zh-CN" sz="2800" dirty="0" smtClean="0"/>
          </a:p>
          <a:p>
            <a:r>
              <a:rPr lang="zh-CN" altLang="en-US" sz="2800" dirty="0" smtClean="0"/>
              <a:t>熟练掌握每一个 </a:t>
            </a:r>
            <a:r>
              <a:rPr lang="en-US" altLang="zh-CN" sz="2800" dirty="0" smtClean="0"/>
              <a:t>Property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多个）的用法</a:t>
            </a:r>
            <a:endParaRPr lang="en-US" altLang="zh-CN" sz="2800" dirty="0" smtClean="0"/>
          </a:p>
          <a:p>
            <a:r>
              <a:rPr lang="zh-CN" altLang="en-US" sz="2800" dirty="0" smtClean="0"/>
              <a:t>看一些技术牛人的分享视频（</a:t>
            </a:r>
            <a:r>
              <a:rPr lang="zh-CN" altLang="en-US" sz="2800" dirty="0" smtClean="0">
                <a:hlinkClick r:id="rId3"/>
              </a:rPr>
              <a:t>极客学院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hlinkClick r:id="rId4"/>
              </a:rPr>
              <a:t>慕课网</a:t>
            </a:r>
            <a:r>
              <a:rPr lang="zh-CN" altLang="en-US" sz="2800" dirty="0" smtClean="0"/>
              <a:t>等）、研读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 参考书、关注微信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 技术公众号</a:t>
            </a:r>
            <a:endParaRPr lang="en-US" altLang="zh-CN" sz="2800" dirty="0" smtClean="0"/>
          </a:p>
          <a:p>
            <a:r>
              <a:rPr lang="zh-CN" altLang="en-US" sz="2800" dirty="0" smtClean="0"/>
              <a:t>善于总结整理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 片段、技巧等</a:t>
            </a:r>
            <a:endParaRPr lang="en-US" altLang="zh-CN" sz="2800" dirty="0" smtClean="0"/>
          </a:p>
          <a:p>
            <a:r>
              <a:rPr lang="zh-CN" altLang="en-US" sz="2800" dirty="0" smtClean="0"/>
              <a:t>研究 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 框架，如 </a:t>
            </a:r>
            <a:r>
              <a:rPr lang="en-US" altLang="zh-CN" sz="2800" dirty="0" smtClean="0"/>
              <a:t>Bootstrap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Material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Design</a:t>
            </a:r>
            <a:r>
              <a:rPr lang="zh-CN" altLang="en-US" sz="2800" dirty="0" smtClean="0"/>
              <a:t> 等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如何学好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4485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51" y="1707654"/>
            <a:ext cx="184340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55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739" y="1634825"/>
            <a:ext cx="1809423" cy="23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6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35646"/>
            <a:ext cx="1809423" cy="23770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427734"/>
            <a:ext cx="2908300" cy="889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5936" y="2211710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kumimoji="1" lang="zh-CN" alt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85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1" y="987575"/>
            <a:ext cx="1595637" cy="2011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39" y="987574"/>
            <a:ext cx="1557133" cy="1955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77" y="987574"/>
            <a:ext cx="1510734" cy="19550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561" y="1001319"/>
            <a:ext cx="1509940" cy="19550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623" y="1007384"/>
            <a:ext cx="1518699" cy="193525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5114" y="3507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6770" y="3611301"/>
            <a:ext cx="156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dotted </a:t>
            </a:r>
            <a:r>
              <a:rPr lang="zh-CN" altLang="en-US" dirty="0" smtClean="0"/>
              <a:t>点线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763688" y="357986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dashed </a:t>
            </a:r>
            <a:r>
              <a:rPr lang="zh-CN" altLang="en-US" dirty="0"/>
              <a:t>虚线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563888" y="3579862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double </a:t>
            </a:r>
            <a:r>
              <a:rPr lang="zh-CN" altLang="en-US" dirty="0"/>
              <a:t>双线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048" y="3579862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groove </a:t>
            </a:r>
            <a:r>
              <a:rPr lang="en-US" altLang="zh-CN" smtClean="0"/>
              <a:t>3D </a:t>
            </a:r>
            <a:r>
              <a:rPr lang="zh-CN" altLang="en-US" dirty="0"/>
              <a:t>凹槽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804248" y="358160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outset 3D </a:t>
            </a:r>
            <a:r>
              <a:rPr lang="zh-CN" altLang="en-US" dirty="0"/>
              <a:t>凸边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4299942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ridge</a:t>
            </a:r>
            <a:r>
              <a:rPr lang="zh-CN" altLang="en-US" dirty="0" smtClean="0"/>
              <a:t> </a:t>
            </a:r>
            <a:r>
              <a:rPr lang="en-US" altLang="zh-CN" dirty="0"/>
              <a:t>3D </a:t>
            </a:r>
            <a:r>
              <a:rPr lang="zh-CN" altLang="en-US" dirty="0" smtClean="0"/>
              <a:t>凸槽   </a:t>
            </a:r>
            <a:r>
              <a:rPr lang="en-US" altLang="zh-CN" dirty="0" smtClean="0"/>
              <a:t>inset</a:t>
            </a:r>
            <a:r>
              <a:rPr lang="zh-CN" altLang="en-US" dirty="0" smtClean="0"/>
              <a:t>  </a:t>
            </a:r>
            <a:r>
              <a:rPr lang="en-US" altLang="zh-CN" dirty="0"/>
              <a:t>3D </a:t>
            </a:r>
            <a:r>
              <a:rPr lang="zh-CN" altLang="en-US" dirty="0"/>
              <a:t>凹边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186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35646"/>
            <a:ext cx="1809423" cy="2377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5936" y="1779662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kumimoji="1" lang="zh-CN" alt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91880" y="2859782"/>
            <a:ext cx="4134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5">
                    <a:lumMod val="75000"/>
                  </a:schemeClr>
                </a:solidFill>
              </a:rPr>
              <a:t>outline-offset</a:t>
            </a:r>
            <a:endParaRPr kumimoji="1" lang="zh-CN" alt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02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9173" y="4155926"/>
            <a:ext cx="2414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outline-offset:</a:t>
            </a:r>
            <a:r>
              <a:rPr kumimoji="1" lang="zh-CN" alt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15px;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9" y="1189733"/>
            <a:ext cx="2144875" cy="26115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212850"/>
            <a:ext cx="2032068" cy="2588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212850"/>
            <a:ext cx="2023711" cy="25884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93469" y="4155926"/>
            <a:ext cx="2499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outline-offset:</a:t>
            </a:r>
            <a:r>
              <a:rPr kumimoji="1" lang="zh-CN" alt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-15px;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29773" y="4155926"/>
            <a:ext cx="2499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outline-offset:</a:t>
            </a:r>
            <a:r>
              <a:rPr kumimoji="1" lang="zh-CN" altLang="en-US" sz="20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zh-CN" sz="2000" dirty="0" smtClean="0">
                <a:solidFill>
                  <a:schemeClr val="accent5">
                    <a:lumMod val="75000"/>
                  </a:schemeClr>
                </a:solidFill>
              </a:rPr>
              <a:t>-40px;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27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347614"/>
            <a:ext cx="2222500" cy="288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5936" y="1779662"/>
            <a:ext cx="2223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5">
                    <a:lumMod val="75000"/>
                  </a:schemeClr>
                </a:solidFill>
              </a:rPr>
              <a:t>outline</a:t>
            </a:r>
            <a:endParaRPr kumimoji="1" lang="zh-CN" alt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4124" y="3075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不足之处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6405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35646"/>
            <a:ext cx="1809423" cy="2377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79879" y="1779662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5">
                    <a:lumMod val="75000"/>
                  </a:schemeClr>
                </a:solidFill>
              </a:rPr>
              <a:t>box-shadow</a:t>
            </a:r>
            <a:endParaRPr kumimoji="1" lang="zh-CN" alt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35646"/>
            <a:ext cx="1917452" cy="2448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3075806"/>
            <a:ext cx="3594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4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3575"/>
            <a:ext cx="7175500" cy="1320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1" y="1203598"/>
            <a:ext cx="768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实际上，</a:t>
            </a:r>
            <a:r>
              <a:rPr kumimoji="1" lang="en-US" altLang="zh-CN" dirty="0"/>
              <a:t>box-shadow</a:t>
            </a:r>
            <a:r>
              <a:rPr kumimoji="1" lang="zh-CN" altLang="en-US" dirty="0"/>
              <a:t> 有六个参数值，这个可能不是大家都知道的</a:t>
            </a:r>
            <a:r>
              <a:rPr kumimoji="1" lang="zh-CN" altLang="en-US" dirty="0" smtClean="0"/>
              <a:t>特征值。</a:t>
            </a:r>
            <a:endParaRPr kumimoji="1" lang="en-US" altLang="zh-CN" dirty="0"/>
          </a:p>
          <a:p>
            <a:r>
              <a:rPr kumimoji="1" lang="zh-CN" altLang="en-US" dirty="0"/>
              <a:t>除了上面</a:t>
            </a:r>
            <a:r>
              <a:rPr kumimoji="1" lang="zh-CN" altLang="en-US" dirty="0" smtClean="0"/>
              <a:t>的三个长度值外</a:t>
            </a:r>
            <a:r>
              <a:rPr kumimoji="1" lang="zh-CN" altLang="en-US" dirty="0"/>
              <a:t>，还包括</a:t>
            </a:r>
            <a:r>
              <a:rPr kumimoji="1" lang="zh-CN" altLang="en-US" dirty="0" smtClean="0"/>
              <a:t>第四个</a:t>
            </a:r>
            <a:r>
              <a:rPr kumimoji="1" lang="zh-CN" altLang="en-US" dirty="0"/>
              <a:t>长度值，表示投影扩张半径，就是这个属性可以帮助我们实现多重边框</a:t>
            </a:r>
            <a:endParaRPr kumimoji="1" lang="en-US" altLang="zh-CN" dirty="0"/>
          </a:p>
          <a:p>
            <a:r>
              <a:rPr kumimoji="1" lang="zh-CN" altLang="en-US" dirty="0"/>
              <a:t>首先让我们先看看 </a:t>
            </a:r>
            <a:r>
              <a:rPr kumimoji="1" lang="en-US" altLang="zh-CN" dirty="0"/>
              <a:t>box-shadow</a:t>
            </a:r>
            <a:r>
              <a:rPr kumimoji="1" lang="zh-CN" altLang="en-US" dirty="0"/>
              <a:t> 所有参数值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01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03598"/>
            <a:ext cx="2247900" cy="288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365648"/>
            <a:ext cx="355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53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趣事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349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03598"/>
            <a:ext cx="2641600" cy="323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211710"/>
            <a:ext cx="3543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7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566"/>
            <a:ext cx="2755900" cy="332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067694"/>
            <a:ext cx="3365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29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566"/>
            <a:ext cx="2755900" cy="3327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66886" y="1203598"/>
            <a:ext cx="27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/>
              <a:t>注意事项？</a:t>
            </a:r>
            <a:endParaRPr kumimoji="1"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3223445" y="1995686"/>
            <a:ext cx="5525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我们使用 </a:t>
            </a:r>
            <a:r>
              <a:rPr kumimoji="1" lang="en-US" altLang="zh-CN" dirty="0"/>
              <a:t>outline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box-shadow</a:t>
            </a:r>
            <a:r>
              <a:rPr kumimoji="1" lang="zh-CN" altLang="en-US" dirty="0"/>
              <a:t> 可以绘制多重边框，但还有什么问题或者注意事项呢，这本书也很贴心的给出了需要注意的地方</a:t>
            </a:r>
            <a:endParaRPr kumimoji="1" lang="en-US" altLang="zh-CN" dirty="0"/>
          </a:p>
          <a:p>
            <a:r>
              <a:rPr kumimoji="1" lang="zh-CN" altLang="en-US" dirty="0"/>
              <a:t>实际上他们是不影响布局的，设置多重边框不会影响到周围元素的，</a:t>
            </a:r>
            <a:endParaRPr kumimoji="1" lang="en-US" altLang="zh-CN" dirty="0"/>
          </a:p>
          <a:p>
            <a:r>
              <a:rPr kumimoji="1" lang="zh-CN" altLang="en-US" dirty="0"/>
              <a:t>这个时候我们可以通过为父元素设置 </a:t>
            </a:r>
            <a:r>
              <a:rPr kumimoji="1" lang="en-US" altLang="zh-CN" dirty="0"/>
              <a:t>padding</a:t>
            </a:r>
            <a:r>
              <a:rPr kumimoji="1" lang="zh-CN" altLang="en-US" dirty="0"/>
              <a:t> 来增加由于多重边框多出来的空间，否则多重边框可能会被其他元素遮挡住</a:t>
            </a:r>
            <a:endParaRPr kumimoji="1" lang="en-US" altLang="zh-CN" dirty="0"/>
          </a:p>
          <a:p>
            <a:r>
              <a:rPr kumimoji="1" lang="zh-CN" altLang="en-US" dirty="0"/>
              <a:t>当然我们使用内投影 </a:t>
            </a:r>
            <a:r>
              <a:rPr kumimoji="1" lang="en-US" altLang="zh-CN" dirty="0"/>
              <a:t>inset</a:t>
            </a:r>
            <a:r>
              <a:rPr kumimoji="1" lang="zh-CN" altLang="en-US" dirty="0"/>
              <a:t>，把投影映射到边框内边，这样就不会占据其他外围元素的空间了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9312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多重边框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3598"/>
            <a:ext cx="8216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452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9581"/>
            <a:ext cx="8229600" cy="33843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未来的 </a:t>
            </a:r>
            <a:r>
              <a:rPr lang="en-US" altLang="zh-CN" sz="2000" dirty="0" smtClean="0"/>
              <a:t>CSS</a:t>
            </a:r>
            <a:r>
              <a:rPr lang="zh-CN" altLang="en-US" sz="2000" dirty="0" smtClean="0"/>
              <a:t> 受预处理器特性启发，会以各种方式融入到原生的 </a:t>
            </a:r>
            <a:r>
              <a:rPr lang="en-US" altLang="zh-CN" sz="2000" dirty="0" smtClean="0"/>
              <a:t>CSS</a:t>
            </a:r>
            <a:r>
              <a:rPr lang="zh-CN" altLang="en-US" sz="2000" dirty="0" smtClean="0"/>
              <a:t> 中。包括变量、函数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循环语句、条件语句、嵌套书写等等</a:t>
            </a:r>
            <a:r>
              <a:rPr lang="zh-CN" altLang="en-US" sz="2000" dirty="0"/>
              <a:t>。</a:t>
            </a:r>
            <a:r>
              <a:rPr lang="zh-CN" altLang="en-US" sz="2000" dirty="0" smtClean="0"/>
              <a:t>而且这些原生特性通常比预处理器提供的更强大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CSS</a:t>
            </a:r>
            <a:r>
              <a:rPr lang="zh-CN" altLang="en-US" sz="2000" dirty="0" smtClean="0"/>
              <a:t> </a:t>
            </a:r>
            <a:r>
              <a:rPr lang="zh-CN" altLang="en-US" sz="2000" dirty="0" smtClean="0"/>
              <a:t>会支持第四</a:t>
            </a:r>
            <a:r>
              <a:rPr lang="zh-CN" altLang="en-US" sz="2000" dirty="0" smtClean="0"/>
              <a:t>代</a:t>
            </a:r>
            <a:r>
              <a:rPr lang="zh-CN" altLang="en-US" sz="2000" dirty="0" smtClean="0"/>
              <a:t>选择器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我们看一下目前已经实现的特性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9702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113159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currentColor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中有史以来第一个变量，表示当前文本颜色值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1047" y="1851670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与 </a:t>
            </a:r>
            <a:r>
              <a:rPr kumimoji="1" lang="pt-BR" altLang="zh-CN" dirty="0" err="1" smtClean="0"/>
              <a:t>inherit</a:t>
            </a:r>
            <a:r>
              <a:rPr kumimoji="1" lang="zh-CN" altLang="en-US" dirty="0" smtClean="0"/>
              <a:t> 的区别，</a:t>
            </a:r>
            <a:r>
              <a:rPr kumimoji="1" lang="en-US" altLang="zh-CN" dirty="0" smtClean="0"/>
              <a:t>inherit</a:t>
            </a:r>
            <a:r>
              <a:rPr kumimoji="1" lang="zh-CN" altLang="en-US" dirty="0" smtClean="0"/>
              <a:t> 指继承父元素直至根元素属性值，而 </a:t>
            </a:r>
            <a:r>
              <a:rPr kumimoji="1" lang="en-US" altLang="zh-CN" dirty="0" err="1" smtClean="0"/>
              <a:t>currentColor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指当前元素文本颜色值，直接上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 来说明一下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" y="2498001"/>
            <a:ext cx="7531100" cy="431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1560" y="3651870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边框的颜色取自当前元素文本颜色，</a:t>
            </a:r>
            <a:r>
              <a:rPr kumimoji="1" lang="en-US" altLang="zh-CN" dirty="0" err="1" smtClean="0"/>
              <a:t>currentColor</a:t>
            </a:r>
            <a:r>
              <a:rPr kumimoji="1" lang="zh-CN" altLang="en-US" dirty="0" smtClean="0"/>
              <a:t> 还可以用在 </a:t>
            </a:r>
            <a:r>
              <a:rPr kumimoji="1" lang="en-US" altLang="zh-CN" dirty="0" smtClean="0"/>
              <a:t>background</a:t>
            </a:r>
            <a:r>
              <a:rPr kumimoji="1" lang="zh-CN" altLang="en-US" dirty="0" smtClean="0"/>
              <a:t>， </a:t>
            </a:r>
            <a:endParaRPr kumimoji="1" lang="en-US" altLang="zh-CN" dirty="0"/>
          </a:p>
          <a:p>
            <a:r>
              <a:rPr kumimoji="1" lang="en-US" altLang="zh-CN" dirty="0" smtClean="0"/>
              <a:t>box-shadow</a:t>
            </a:r>
            <a:r>
              <a:rPr kumimoji="1" lang="zh-CN" altLang="en-US" dirty="0" smtClean="0"/>
              <a:t>等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9" y="2927294"/>
            <a:ext cx="7924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84355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currentColor</a:t>
            </a:r>
            <a:r>
              <a:rPr lang="en-US" altLang="zh-CN" b="1" dirty="0"/>
              <a:t> </a:t>
            </a:r>
            <a:r>
              <a:rPr lang="zh-CN" altLang="en-US" b="1" dirty="0"/>
              <a:t>在渐变中使用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99" y="1585672"/>
            <a:ext cx="7899400" cy="1549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6" y="3507854"/>
            <a:ext cx="7061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09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113159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calc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函数，可以动态的计算元素的长度值，比如 </a:t>
            </a:r>
            <a:r>
              <a:rPr kumimoji="1" lang="en-US" altLang="zh-CN" dirty="0" smtClean="0"/>
              <a:t>width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padding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border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font-size</a:t>
            </a:r>
            <a:r>
              <a:rPr kumimoji="1" lang="zh-CN" altLang="en-US" dirty="0" smtClean="0"/>
              <a:t>等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1047" y="2214612"/>
            <a:ext cx="6869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calc</a:t>
            </a:r>
            <a:r>
              <a:rPr lang="en-US" altLang="zh-CN" sz="1600" dirty="0"/>
              <a:t>()</a:t>
            </a:r>
            <a:r>
              <a:rPr lang="zh-CN" altLang="en-US" sz="1600" dirty="0" smtClean="0"/>
              <a:t>语法，支持加</a:t>
            </a:r>
            <a:r>
              <a:rPr lang="en-US" altLang="zh-CN" sz="1600" dirty="0" smtClean="0"/>
              <a:t>(+</a:t>
            </a:r>
            <a:r>
              <a:rPr lang="en-US" altLang="zh-CN" sz="1600" dirty="0"/>
              <a:t>)</a:t>
            </a:r>
            <a:r>
              <a:rPr lang="zh-CN" altLang="en-US" sz="1600" dirty="0" smtClean="0"/>
              <a:t>、减</a:t>
            </a:r>
            <a:r>
              <a:rPr lang="en-US" altLang="zh-CN" sz="1600" dirty="0" smtClean="0"/>
              <a:t>(-</a:t>
            </a:r>
            <a:r>
              <a:rPr lang="en-US" altLang="zh-CN" sz="1600" dirty="0"/>
              <a:t>)</a:t>
            </a:r>
            <a:r>
              <a:rPr lang="zh-CN" altLang="en-US" sz="1600" dirty="0" smtClean="0"/>
              <a:t>、乘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*</a:t>
            </a:r>
            <a:r>
              <a:rPr lang="en-US" altLang="zh-CN" sz="1600" dirty="0"/>
              <a:t>)</a:t>
            </a:r>
            <a:r>
              <a:rPr lang="zh-CN" altLang="en-US" sz="1600" dirty="0" smtClean="0"/>
              <a:t>、除</a:t>
            </a:r>
            <a:r>
              <a:rPr lang="en-US" altLang="zh-CN" sz="1600" dirty="0" smtClean="0"/>
              <a:t>(/)</a:t>
            </a:r>
            <a:r>
              <a:rPr lang="zh-CN" altLang="en-US" sz="1600" dirty="0" smtClean="0"/>
              <a:t>，注意符号左右有空格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可以</a:t>
            </a:r>
            <a:r>
              <a:rPr lang="zh-CN" altLang="en-US" sz="1600" dirty="0"/>
              <a:t>使用百分比、</a:t>
            </a:r>
            <a:r>
              <a:rPr lang="en-US" altLang="zh-CN" sz="1600" dirty="0" err="1"/>
              <a:t>px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em</a:t>
            </a:r>
            <a:r>
              <a:rPr lang="zh-CN" altLang="en-US" sz="1600" dirty="0"/>
              <a:t>、</a:t>
            </a:r>
            <a:r>
              <a:rPr lang="en-US" altLang="zh-CN" sz="1600" dirty="0"/>
              <a:t>rem</a:t>
            </a:r>
            <a:r>
              <a:rPr lang="zh-CN" altLang="en-US" sz="1600" dirty="0"/>
              <a:t>等</a:t>
            </a:r>
            <a:r>
              <a:rPr lang="zh-CN" altLang="en-US" sz="1600" dirty="0" smtClean="0"/>
              <a:t>单位，并</a:t>
            </a:r>
            <a:r>
              <a:rPr lang="zh-CN" altLang="en-US" sz="1600" dirty="0"/>
              <a:t>混合使用各种单位进行计算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表达式中有“</a:t>
            </a:r>
            <a:r>
              <a:rPr lang="en-US" altLang="zh-CN" sz="1600" dirty="0"/>
              <a:t>+”</a:t>
            </a:r>
            <a:r>
              <a:rPr lang="zh-CN" altLang="en-US" sz="1600" dirty="0"/>
              <a:t>和“</a:t>
            </a:r>
            <a:r>
              <a:rPr lang="en-US" altLang="zh-CN" sz="1600" dirty="0"/>
              <a:t>-”</a:t>
            </a:r>
            <a:r>
              <a:rPr lang="zh-CN" altLang="en-US" sz="1600" dirty="0"/>
              <a:t>时，其前后必须要有空格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主要</a:t>
            </a:r>
            <a:r>
              <a:rPr lang="zh-CN" altLang="en-US" sz="1600" dirty="0" smtClean="0"/>
              <a:t>向前兼容</a:t>
            </a:r>
            <a:endParaRPr lang="en-US" altLang="zh-CN" sz="1600" dirty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表达式中有“*”和“</a:t>
            </a:r>
            <a:r>
              <a:rPr lang="en-US" altLang="zh-CN" sz="1600" dirty="0"/>
              <a:t>/”</a:t>
            </a:r>
            <a:r>
              <a:rPr lang="zh-CN" altLang="en-US" sz="1600" dirty="0"/>
              <a:t>时，其前后可以没有空格，但建议留有</a:t>
            </a:r>
            <a:r>
              <a:rPr lang="zh-CN" altLang="en-US" sz="1600" dirty="0" smtClean="0"/>
              <a:t>空格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0555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77155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calc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 用法与使用场景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1560" y="1131590"/>
            <a:ext cx="6858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自适应布局</a:t>
            </a:r>
            <a:endParaRPr lang="en-US" altLang="zh-CN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5" y="1469337"/>
            <a:ext cx="7425305" cy="18224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363838"/>
            <a:ext cx="3009900" cy="1739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3622732"/>
            <a:ext cx="5422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04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2787774"/>
            <a:ext cx="821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下面用 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画图形，来看一下 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有多么有趣，让我们进入 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魔法般的世界吧。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059582"/>
            <a:ext cx="821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学习 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是件非常快乐的事，我们可以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用 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各种神奇的特性实现神奇的效果，有些实现甚至让人惊叹：这怎么可能是 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实现的呢！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137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77155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calc</a:t>
            </a:r>
            <a:r>
              <a:rPr kumimoji="1" lang="en-US" altLang="zh-CN" dirty="0" smtClean="0"/>
              <a:t>()</a:t>
            </a:r>
            <a:r>
              <a:rPr kumimoji="1" lang="zh-CN" altLang="en-US" dirty="0" smtClean="0"/>
              <a:t> 用法与使用场景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1560" y="1131590"/>
            <a:ext cx="6858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 err="1"/>
              <a:t>calc</a:t>
            </a:r>
            <a:r>
              <a:rPr lang="en-US" altLang="zh-CN" sz="1600" dirty="0" smtClean="0"/>
              <a:t>()</a:t>
            </a:r>
            <a:r>
              <a:rPr lang="zh-CN" altLang="en-US" sz="1600" dirty="0" smtClean="0"/>
              <a:t> 和 </a:t>
            </a:r>
            <a:r>
              <a:rPr lang="en-US" altLang="zh-CN" sz="1600" dirty="0" smtClean="0"/>
              <a:t>CSS</a:t>
            </a:r>
            <a:r>
              <a:rPr lang="zh-CN" altLang="en-US" sz="1600" dirty="0" smtClean="0"/>
              <a:t> 变量创建</a:t>
            </a:r>
            <a:r>
              <a:rPr lang="en-US" altLang="zh-CN" sz="1600" dirty="0"/>
              <a:t>CSS</a:t>
            </a:r>
            <a:r>
              <a:rPr lang="zh-CN" altLang="en-US" sz="1600" dirty="0"/>
              <a:t>网格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91630"/>
            <a:ext cx="7884368" cy="13513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715766"/>
            <a:ext cx="4968552" cy="22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84355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自定义变量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9552" y="1275606"/>
            <a:ext cx="835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用这样的方式来声明一个变量：</a:t>
            </a:r>
            <a:r>
              <a:rPr kumimoji="1" lang="en-US" altLang="zh-CN" sz="1600" dirty="0"/>
              <a:t>--variable-name: variable-value;</a:t>
            </a:r>
            <a:r>
              <a:rPr kumimoji="1" lang="zh-CN" altLang="en-US" sz="1600" dirty="0"/>
              <a:t>（变量名是大小写敏感的）。变量的值可以是颜色、字符串、多个值的组合</a:t>
            </a:r>
            <a:r>
              <a:rPr kumimoji="1" lang="zh-CN" altLang="en-US" sz="1600" dirty="0" smtClean="0"/>
              <a:t>等。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调用时用 </a:t>
            </a:r>
            <a:r>
              <a:rPr kumimoji="1" lang="en-US" altLang="zh-CN" sz="1600" dirty="0"/>
              <a:t>some-</a:t>
            </a:r>
            <a:r>
              <a:rPr kumimoji="1" lang="en-US" altLang="zh-CN" sz="1600" dirty="0" err="1"/>
              <a:t>css</a:t>
            </a:r>
            <a:r>
              <a:rPr kumimoji="1" lang="en-US" altLang="zh-CN" sz="1600" dirty="0"/>
              <a:t>-value: </a:t>
            </a:r>
            <a:r>
              <a:rPr kumimoji="1" lang="en-US" altLang="zh-CN" sz="1600" dirty="0" err="1"/>
              <a:t>var</a:t>
            </a:r>
            <a:r>
              <a:rPr kumimoji="1" lang="en-US" altLang="zh-CN" sz="1600" dirty="0"/>
              <a:t>(--variable-name [, declaration-value</a:t>
            </a:r>
            <a:r>
              <a:rPr kumimoji="1" lang="en-US" altLang="zh-CN" sz="1600" dirty="0" smtClean="0"/>
              <a:t>]);</a:t>
            </a:r>
          </a:p>
          <a:p>
            <a:r>
              <a:rPr kumimoji="1" lang="zh-CN" altLang="en-US" sz="1600" dirty="0" smtClean="0"/>
              <a:t>自定义变量分为全局变量和局部变量，全局变量定义在 </a:t>
            </a:r>
            <a:r>
              <a:rPr kumimoji="1" lang="en-US" altLang="zh-CN" sz="1600" dirty="0" smtClean="0"/>
              <a:t>:root</a:t>
            </a:r>
            <a:r>
              <a:rPr kumimoji="1" lang="zh-CN" altLang="en-US" sz="1600" dirty="0" smtClean="0"/>
              <a:t> 中</a:t>
            </a:r>
            <a:endParaRPr kumimoji="1"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67920"/>
            <a:ext cx="3744416" cy="25241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742570"/>
            <a:ext cx="4107957" cy="17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84355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自定义变量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9552" y="1275606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通过自定义变量模拟 </a:t>
            </a:r>
            <a:r>
              <a:rPr kumimoji="1" lang="en-US" altLang="zh-CN" sz="1600" dirty="0" smtClean="0"/>
              <a:t>CSS</a:t>
            </a:r>
            <a:r>
              <a:rPr kumimoji="1" lang="zh-CN" altLang="en-US" sz="1600" dirty="0" smtClean="0"/>
              <a:t> 条件语句</a:t>
            </a:r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541508"/>
            <a:ext cx="3937000" cy="171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923678"/>
            <a:ext cx="3051572" cy="29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285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77155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en-US" altLang="zh-CN" dirty="0" smtClean="0"/>
              <a:t>CSS</a:t>
            </a:r>
            <a:r>
              <a:rPr lang="zh-CN" altLang="en-US" dirty="0" smtClean="0"/>
              <a:t> </a:t>
            </a:r>
            <a:r>
              <a:rPr lang="zh-CN" altLang="en-US" dirty="0"/>
              <a:t>第四代选择器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81318" y="1308705"/>
            <a:ext cx="770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否定伪类</a:t>
            </a:r>
            <a:r>
              <a:rPr lang="en-US" altLang="zh-CN" sz="1600" dirty="0" smtClean="0"/>
              <a:t>:not</a:t>
            </a:r>
            <a:r>
              <a:rPr lang="zh-CN" altLang="en-US" sz="1600" dirty="0" smtClean="0"/>
              <a:t>   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example:not</a:t>
            </a:r>
            <a:r>
              <a:rPr lang="en-US" altLang="zh-CN" sz="1600" dirty="0"/>
              <a:t>(.intro, .list) { color: #00b0e0; 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lang="zh-CN" altLang="en-US" sz="1600" dirty="0"/>
              <a:t> </a:t>
            </a:r>
            <a:r>
              <a:rPr lang="zh-CN" altLang="en-US" sz="1600" dirty="0" smtClean="0"/>
              <a:t>    目前浏览器还不支持用</a:t>
            </a:r>
            <a:r>
              <a:rPr lang="en-US" altLang="zh-CN" sz="1600" dirty="0" smtClean="0"/>
              <a:t>”,”</a:t>
            </a:r>
            <a:r>
              <a:rPr lang="zh-CN" altLang="en-US" sz="1600" dirty="0" smtClean="0"/>
              <a:t> 隔开的写法，只支持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example:not</a:t>
            </a:r>
            <a:r>
              <a:rPr lang="en-US" altLang="zh-CN" sz="1600" dirty="0"/>
              <a:t>(.</a:t>
            </a:r>
            <a:r>
              <a:rPr lang="en-US" altLang="zh-CN" sz="1600" dirty="0" smtClean="0"/>
              <a:t>intro) 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74" y="2182625"/>
            <a:ext cx="4804766" cy="18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066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77155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en-US" altLang="zh-CN" dirty="0" smtClean="0"/>
              <a:t>CSS</a:t>
            </a:r>
            <a:r>
              <a:rPr lang="zh-CN" altLang="en-US" dirty="0" smtClean="0"/>
              <a:t> </a:t>
            </a:r>
            <a:r>
              <a:rPr lang="zh-CN" altLang="en-US" dirty="0"/>
              <a:t>第四代选择器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81318" y="1131590"/>
            <a:ext cx="770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关系伪类</a:t>
            </a:r>
            <a:r>
              <a:rPr lang="en-US" altLang="zh-CN" sz="1600" dirty="0"/>
              <a:t>:</a:t>
            </a:r>
            <a:r>
              <a:rPr lang="en-US" altLang="zh-CN" sz="1600" dirty="0" smtClean="0"/>
              <a:t>has</a:t>
            </a:r>
            <a:r>
              <a:rPr lang="zh-CN" altLang="en-US" sz="1600" dirty="0" smtClean="0"/>
              <a:t> 目前</a:t>
            </a:r>
            <a:r>
              <a:rPr lang="zh-CN" altLang="en-US" sz="1600" dirty="0"/>
              <a:t>浏览器还不</a:t>
            </a:r>
            <a:r>
              <a:rPr lang="zh-CN" altLang="en-US" sz="1600" dirty="0" smtClean="0"/>
              <a:t>支持 </a:t>
            </a:r>
            <a:r>
              <a:rPr lang="en-US" altLang="zh-CN" sz="1600" dirty="0" err="1"/>
              <a:t>a:has</a:t>
            </a:r>
            <a:r>
              <a:rPr lang="en-US" altLang="zh-CN" sz="1600" dirty="0"/>
              <a:t>( &gt; 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 ) { border: 1px solid #000; </a:t>
            </a:r>
            <a:r>
              <a:rPr lang="en-US" altLang="zh-CN" sz="1600" dirty="0" smtClean="0"/>
              <a:t>}</a:t>
            </a:r>
            <a:r>
              <a:rPr lang="zh-CN" altLang="en-US" sz="1600" dirty="0" smtClean="0"/>
              <a:t> </a:t>
            </a:r>
            <a:endParaRPr lang="en-US" altLang="zh-CN" sz="1600" dirty="0" smtClean="0"/>
          </a:p>
          <a:p>
            <a:r>
              <a:rPr kumimoji="1" lang="en-US" altLang="zh-CN" sz="1600" dirty="0" err="1" smtClean="0"/>
              <a:t>li:not</a:t>
            </a:r>
            <a:r>
              <a:rPr kumimoji="1" lang="en-US" altLang="zh-CN" sz="1600" dirty="0"/>
              <a:t>(:has(p)) { padding-bottom: 1em; </a:t>
            </a:r>
            <a:r>
              <a:rPr kumimoji="1" lang="en-US" altLang="zh-CN" sz="1600" dirty="0" smtClean="0"/>
              <a:t>}</a:t>
            </a:r>
            <a:r>
              <a:rPr kumimoji="1" lang="zh-CN" altLang="en-US" sz="1600" dirty="0" smtClean="0"/>
              <a:t>  不</a:t>
            </a:r>
            <a:r>
              <a:rPr kumimoji="1" lang="zh-CN" altLang="en-US" sz="1600" dirty="0"/>
              <a:t>包含段落</a:t>
            </a:r>
            <a:r>
              <a:rPr kumimoji="1" lang="en-US" altLang="zh-CN" sz="1600" dirty="0"/>
              <a:t>&lt;p&gt;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&lt;li&gt;</a:t>
            </a:r>
            <a:r>
              <a:rPr kumimoji="1" lang="zh-CN" altLang="en-US" sz="1600" dirty="0" smtClean="0"/>
              <a:t>元素设置 </a:t>
            </a:r>
            <a:r>
              <a:rPr kumimoji="1" lang="en-US" altLang="zh-CN" sz="1600" dirty="0" smtClean="0"/>
              <a:t>padding-bottom</a:t>
            </a:r>
            <a:endParaRPr kumimoji="1"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712381" y="2139702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/>
              <a:t>匹配任何伪类</a:t>
            </a:r>
            <a:r>
              <a:rPr kumimoji="1" lang="en-US" altLang="zh-CN" sz="1600" dirty="0"/>
              <a:t>:matches</a:t>
            </a:r>
          </a:p>
          <a:p>
            <a:r>
              <a:rPr kumimoji="1" lang="zh-CN" altLang="en-US" sz="1600" dirty="0"/>
              <a:t>这个伪类意味着，可以将规则应用到一个组合选择器中，如：</a:t>
            </a:r>
          </a:p>
          <a:p>
            <a:r>
              <a:rPr kumimoji="1" lang="en-US" altLang="zh-CN" sz="1600" dirty="0" err="1" smtClean="0"/>
              <a:t>div:matches</a:t>
            </a:r>
            <a:r>
              <a:rPr kumimoji="1" lang="en-US" altLang="zh-CN" sz="1600" dirty="0"/>
              <a:t>(.alert, .error, .warn) { color: red; } 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表示带有</a:t>
            </a:r>
            <a:r>
              <a:rPr kumimoji="1" lang="en-US" altLang="zh-CN" sz="1600" dirty="0"/>
              <a:t>.alert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.error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.warn</a:t>
            </a:r>
            <a:r>
              <a:rPr kumimoji="1" lang="zh-CN" altLang="en-US" sz="1600" dirty="0"/>
              <a:t>中任何一个</a:t>
            </a:r>
            <a:r>
              <a:rPr kumimoji="1" lang="zh-CN" altLang="en-US" sz="1600" dirty="0" smtClean="0"/>
              <a:t>类名的 </a:t>
            </a:r>
            <a:r>
              <a:rPr kumimoji="1" lang="en-US" altLang="zh-CN" sz="1600" dirty="0" smtClean="0"/>
              <a:t>div</a:t>
            </a:r>
            <a:r>
              <a:rPr kumimoji="1" lang="zh-CN" altLang="en-US" sz="1600" dirty="0" smtClean="0"/>
              <a:t> 标签，</a:t>
            </a:r>
            <a:endParaRPr kumimoji="1" lang="en-US" altLang="zh-CN" sz="1600" dirty="0"/>
          </a:p>
          <a:p>
            <a:r>
              <a:rPr kumimoji="1" lang="zh-CN" altLang="en-US" sz="1600" dirty="0" smtClean="0"/>
              <a:t>文本颜色是 </a:t>
            </a:r>
            <a:r>
              <a:rPr kumimoji="1" lang="en-US" altLang="zh-CN" sz="1600" dirty="0" smtClean="0"/>
              <a:t>red</a:t>
            </a:r>
            <a:r>
              <a:rPr kumimoji="1" lang="zh-CN" altLang="en-US" sz="1600" dirty="0" smtClean="0"/>
              <a:t>。</a:t>
            </a:r>
            <a:endParaRPr kumimoji="1"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83568" y="3723878"/>
            <a:ext cx="7625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更多第四代选择器可以查看 </a:t>
            </a:r>
            <a:r>
              <a:rPr kumimoji="1" lang="en-US" altLang="zh-CN" sz="1600" dirty="0">
                <a:hlinkClick r:id="rId3"/>
              </a:rPr>
              <a:t>https://drafts.csswg.org/selectors-4</a:t>
            </a:r>
            <a:r>
              <a:rPr kumimoji="1" lang="en-US" altLang="zh-CN" sz="1600" dirty="0" smtClean="0">
                <a:hlinkClick r:id="rId3"/>
              </a:rPr>
              <a:t>/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也可以到这里查看浏览器支持情况 </a:t>
            </a:r>
            <a:r>
              <a:rPr kumimoji="1" lang="en-US" altLang="zh-CN" sz="1600" dirty="0" smtClean="0">
                <a:hlinkClick r:id="rId4"/>
              </a:rPr>
              <a:t>http</a:t>
            </a:r>
            <a:r>
              <a:rPr kumimoji="1" lang="en-US" altLang="zh-CN" sz="1600" dirty="0">
                <a:hlinkClick r:id="rId4"/>
              </a:rPr>
              <a:t>://css4-selectors.com/browser-selector-test</a:t>
            </a:r>
            <a:r>
              <a:rPr kumimoji="1" lang="en-US" altLang="zh-CN" sz="1600" dirty="0" smtClean="0">
                <a:hlinkClick r:id="rId4"/>
              </a:rPr>
              <a:t>/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8181571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矩形 36"/>
          <p:cNvSpPr>
            <a:spLocks noChangeArrowheads="1"/>
          </p:cNvSpPr>
          <p:nvPr/>
        </p:nvSpPr>
        <p:spPr bwMode="auto">
          <a:xfrm>
            <a:off x="2267744" y="1563638"/>
            <a:ext cx="46085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kumimoji="0"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kumimoji="0"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555776" y="2984773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55776" y="1203598"/>
            <a:ext cx="38877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043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843558"/>
            <a:ext cx="821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目前常用的 </a:t>
            </a:r>
            <a:r>
              <a:rPr lang="en-US" altLang="zh-CN" sz="2400" b="1" dirty="0" smtClean="0"/>
              <a:t>CSS</a:t>
            </a:r>
            <a:r>
              <a:rPr lang="zh-CN" altLang="en-US" sz="2400" b="1" dirty="0" smtClean="0"/>
              <a:t> 框架</a:t>
            </a:r>
            <a:endParaRPr lang="fr-FR" altLang="zh-CN" sz="2400" b="1" dirty="0"/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491630"/>
            <a:ext cx="1391292" cy="1312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60" y="29317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Bootstrap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600" y="1775606"/>
            <a:ext cx="2908300" cy="68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71800" y="292249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Foundation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851670"/>
            <a:ext cx="2849546" cy="5081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98776" y="292249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Semantic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2.2.4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8" y="3771504"/>
            <a:ext cx="2209800" cy="52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1600" y="444395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80" y="3723878"/>
            <a:ext cx="4060676" cy="5726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28565" y="443466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material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577762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59582"/>
            <a:ext cx="4196224" cy="255969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76055" y="1059582"/>
            <a:ext cx="3384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建议大家看看 </a:t>
            </a:r>
            <a:r>
              <a:rPr kumimoji="1" lang="en-US" altLang="zh-CN" dirty="0"/>
              <a:t>material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，提供了一整</a:t>
            </a:r>
            <a:r>
              <a:rPr kumimoji="1" lang="zh-CN" altLang="en-US" dirty="0" smtClean="0"/>
              <a:t>套解决</a:t>
            </a:r>
            <a:r>
              <a:rPr kumimoji="1" lang="zh-CN" altLang="en-US" dirty="0"/>
              <a:t>方案</a:t>
            </a:r>
            <a:r>
              <a:rPr kumimoji="1" lang="zh-CN" altLang="en-US" dirty="0" smtClean="0"/>
              <a:t>，告诉</a:t>
            </a:r>
            <a:r>
              <a:rPr kumimoji="1" lang="zh-CN" altLang="en-US" dirty="0"/>
              <a:t>你怎样更好的设计 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、调色、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组件等。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官网地址：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4"/>
              </a:rPr>
              <a:t>https://material.io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611561" y="401191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目标：“我们</a:t>
            </a:r>
            <a:r>
              <a:rPr lang="zh-CN" altLang="en-US" dirty="0"/>
              <a:t>挑战自我，为用户创造了崭新的视觉设计语言。与此同时，新的设计语言除了遵循经典设计定则，还汲取了最新的科技，秉承了创新的设计理念。这就是</a:t>
            </a:r>
            <a:r>
              <a:rPr lang="en-US" altLang="zh-CN" dirty="0"/>
              <a:t>Material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zh-CN" altLang="en-US" dirty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321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712" y="335454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由金融科技业务部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前端组打造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10118" y="1613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80" y="1172259"/>
            <a:ext cx="2146300" cy="146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47864" y="264375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Perfect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CSS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77113" y="401618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官网：</a:t>
            </a:r>
            <a:r>
              <a:rPr kumimoji="1" lang="en-US" altLang="zh-CN" dirty="0"/>
              <a:t>http://perfect-</a:t>
            </a:r>
            <a:r>
              <a:rPr kumimoji="1" lang="en-US" altLang="zh-CN" dirty="0" err="1"/>
              <a:t>css.com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797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0118" y="1613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7200" y="915566"/>
            <a:ext cx="8219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目前该框架还在开发中，年内应该会对外开放的，到时欢迎大家积极使用，也欢迎大家多</a:t>
            </a:r>
            <a:r>
              <a:rPr kumimoji="1" lang="zh-CN" altLang="en-US" sz="1600" dirty="0" smtClean="0"/>
              <a:t>提 </a:t>
            </a:r>
            <a:r>
              <a:rPr kumimoji="1" lang="en-US" altLang="zh-CN" sz="1600" dirty="0" smtClean="0"/>
              <a:t>bug</a:t>
            </a:r>
            <a:r>
              <a:rPr kumimoji="1" lang="zh-CN" altLang="en-US" sz="1600" dirty="0" smtClean="0"/>
              <a:t>，多提建议</a:t>
            </a:r>
            <a:endParaRPr kumimoji="1" lang="en-US" altLang="zh-CN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1635646"/>
            <a:ext cx="7848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设计理念：简单、好用、上手快，功能多，适合更多的场景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参考 </a:t>
            </a:r>
            <a:r>
              <a:rPr kumimoji="1" lang="en-US" altLang="zh-CN" dirty="0" smtClean="0"/>
              <a:t>material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开发，同时也会参考开源框架，比如 </a:t>
            </a:r>
            <a:r>
              <a:rPr kumimoji="1" lang="en-US" altLang="zh-CN" dirty="0" smtClean="0"/>
              <a:t>Bootstrap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提供十多套主题，也可以自定义主题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 和手机端合二为一，一套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样式，既可以在 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 端中使用，又可以无缝切换到移动端，对于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ie9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会额外提供 </a:t>
            </a:r>
            <a:r>
              <a:rPr kumimoji="1" lang="en-US" altLang="zh-CN" dirty="0" smtClean="0"/>
              <a:t>hack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提供大部分常用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组件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支持 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module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支持可视化组件定制、预览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提供更多的例子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后续会开发基于该组件的 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 组件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809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31591"/>
            <a:ext cx="8229600" cy="7920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用 </a:t>
            </a:r>
            <a:r>
              <a:rPr lang="en-US" altLang="zh-CN" dirty="0"/>
              <a:t>CSS</a:t>
            </a:r>
            <a:r>
              <a:rPr lang="zh-CN" altLang="en-US" dirty="0"/>
              <a:t> 画图</a:t>
            </a:r>
            <a:r>
              <a:rPr lang="zh-CN" altLang="en-US" dirty="0" smtClean="0"/>
              <a:t>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sp>
        <p:nvSpPr>
          <p:cNvPr id="2" name="文本框 1"/>
          <p:cNvSpPr txBox="1"/>
          <p:nvPr/>
        </p:nvSpPr>
        <p:spPr>
          <a:xfrm rot="245438">
            <a:off x="2933184" y="2255830"/>
            <a:ext cx="358303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latin typeface="LingWai SC Medium" charset="-122"/>
                <a:ea typeface="LingWai SC Medium" charset="-122"/>
                <a:cs typeface="LingWai SC Medium" charset="-122"/>
              </a:rPr>
              <a:t>好玩！</a:t>
            </a:r>
            <a:endParaRPr lang="en-US" altLang="zh-CN" sz="9600" b="1" dirty="0">
              <a:latin typeface="LingWai SC Medium" charset="-122"/>
              <a:ea typeface="LingWai SC Medium" charset="-122"/>
              <a:cs typeface="LingWai SC Medium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229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0118" y="1613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1923678"/>
            <a:ext cx="7571184" cy="1543891"/>
          </a:xfrm>
        </p:spPr>
        <p:txBody>
          <a:bodyPr>
            <a:noAutofit/>
          </a:bodyPr>
          <a:lstStyle/>
          <a:p>
            <a:r>
              <a:rPr kumimoji="1" lang="zh-CN" altLang="en-US" sz="9600" dirty="0" smtClean="0">
                <a:latin typeface="STXingkai" charset="-122"/>
                <a:ea typeface="STXingkai" charset="-122"/>
                <a:cs typeface="STXingkai" charset="-122"/>
              </a:rPr>
              <a:t>期待中</a:t>
            </a:r>
            <a:r>
              <a:rPr kumimoji="1" lang="mr-IN" altLang="zh-CN" sz="9600" dirty="0" smtClean="0">
                <a:latin typeface="STXingkai" charset="-122"/>
                <a:ea typeface="STXingkai" charset="-122"/>
                <a:cs typeface="STXingkai" charset="-122"/>
              </a:rPr>
              <a:t>……</a:t>
            </a:r>
            <a:endParaRPr kumimoji="1" lang="zh-CN" altLang="en-US" sz="9600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7953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0118" y="1613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91680" y="2141443"/>
            <a:ext cx="631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演示例子</a:t>
            </a:r>
            <a:r>
              <a:rPr kumimoji="1" lang="zh-CN" altLang="en-US" smtClean="0"/>
              <a:t>代码 </a:t>
            </a:r>
            <a:r>
              <a:rPr lang="en-US" altLang="zh-CN" dirty="0" smtClean="0">
                <a:latin typeface="+mn-ea"/>
                <a:cs typeface="STXingkai" charset="-122"/>
                <a:hlinkClick r:id="rId3"/>
              </a:rPr>
              <a:t>https</a:t>
            </a:r>
            <a:r>
              <a:rPr lang="en-US" altLang="zh-CN" dirty="0">
                <a:latin typeface="+mn-ea"/>
                <a:cs typeface="STXingkai" charset="-122"/>
                <a:hlinkClick r:id="rId3"/>
              </a:rPr>
              <a:t>://hopefuture.github.io/css-future</a:t>
            </a:r>
            <a:r>
              <a:rPr lang="en-US" altLang="zh-CN" dirty="0" smtClean="0">
                <a:latin typeface="+mn-ea"/>
                <a:cs typeface="STXingkai" charset="-122"/>
                <a:hlinkClick r:id="rId3"/>
              </a:rPr>
              <a:t>/</a:t>
            </a:r>
            <a:endParaRPr lang="en-US" altLang="zh-CN" dirty="0" smtClean="0">
              <a:latin typeface="+mn-ea"/>
              <a:cs typeface="STXingka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92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915566"/>
            <a:ext cx="6419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 学习网站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://www.w3cplus.com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hlinkClick r:id="rId4"/>
              </a:rPr>
              <a:t>https://juejin.im</a:t>
            </a:r>
            <a:r>
              <a:rPr kumimoji="1" lang="en-US" altLang="zh-CN" dirty="0" smtClean="0">
                <a:hlinkClick r:id="rId4"/>
              </a:rPr>
              <a:t>/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0612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0" y="1509921"/>
            <a:ext cx="9144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0"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2716213"/>
            <a:ext cx="24844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59563" y="2716213"/>
            <a:ext cx="24844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-216321" y="0"/>
            <a:ext cx="9144000" cy="5143500"/>
          </a:xfrm>
          <a:prstGeom prst="rect">
            <a:avLst/>
          </a:prstGeom>
          <a:solidFill>
            <a:srgbClr val="CD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0" y="1509921"/>
            <a:ext cx="9144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0"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:\users\huanglu5\documents\jddongdong\jimenterprise\huanglu44\image\59194960n8f269a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98" y="3184318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200" y="195486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趣事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131590"/>
            <a:ext cx="3616084" cy="35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9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my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A00CC"/>
      </a:hlink>
      <a:folHlink>
        <a:srgbClr val="BB00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31125</TotalTime>
  <Words>4512</Words>
  <Application>Microsoft Macintosh PowerPoint</Application>
  <PresentationFormat>全屏显示(16:9)</PresentationFormat>
  <Paragraphs>528</Paragraphs>
  <Slides>83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4" baseType="lpstr">
      <vt:lpstr>Calibri</vt:lpstr>
      <vt:lpstr>LingWai SC Medium</vt:lpstr>
      <vt:lpstr>Mangal</vt:lpstr>
      <vt:lpstr>Microsoft YaHei</vt:lpstr>
      <vt:lpstr>STXingkai</vt:lpstr>
      <vt:lpstr>Wingdings</vt:lpstr>
      <vt:lpstr>华文新魏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 CSS 实现的图标库</vt:lpstr>
      <vt:lpstr>用 CSS 画图形涉及到的基本原理</vt:lpstr>
      <vt:lpstr>用 CSS 画图标涉及到的基本原理</vt:lpstr>
      <vt:lpstr>矩形及其变体</vt:lpstr>
      <vt:lpstr>三角形</vt:lpstr>
      <vt:lpstr>圆及其变体</vt:lpstr>
      <vt:lpstr>CSS 图形实例</vt:lpstr>
      <vt:lpstr>PowerPoint 演示文稿</vt:lpstr>
      <vt:lpstr>PowerPoint 演示文稿</vt:lpstr>
      <vt:lpstr>margin 的用法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“近十年来最重要的 CSS 图书，没有之一”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期待中……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180</dc:creator>
  <cp:lastModifiedBy>王彦军</cp:lastModifiedBy>
  <cp:revision>802</cp:revision>
  <dcterms:created xsi:type="dcterms:W3CDTF">2014-06-27T09:39:32Z</dcterms:created>
  <dcterms:modified xsi:type="dcterms:W3CDTF">2017-06-27T15:58:25Z</dcterms:modified>
</cp:coreProperties>
</file>